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0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2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3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4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5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6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7.xml" ContentType="application/vnd.openxmlformats-officedocument.presentationml.notesSlide+xml"/>
  <Override PartName="/ppt/tags/tag233.xml" ContentType="application/vnd.openxmlformats-officedocument.presentationml.tags+xml"/>
  <Override PartName="/ppt/notesSlides/notesSlide18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9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2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23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24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6" r:id="rId3"/>
    <p:sldId id="283" r:id="rId4"/>
    <p:sldId id="260" r:id="rId5"/>
    <p:sldId id="261" r:id="rId6"/>
    <p:sldId id="264" r:id="rId7"/>
    <p:sldId id="278" r:id="rId8"/>
    <p:sldId id="268" r:id="rId9"/>
    <p:sldId id="263" r:id="rId10"/>
    <p:sldId id="275" r:id="rId11"/>
    <p:sldId id="277" r:id="rId12"/>
    <p:sldId id="281" r:id="rId13"/>
    <p:sldId id="269" r:id="rId14"/>
    <p:sldId id="262" r:id="rId15"/>
    <p:sldId id="280" r:id="rId16"/>
    <p:sldId id="267" r:id="rId17"/>
    <p:sldId id="285" r:id="rId18"/>
    <p:sldId id="276" r:id="rId19"/>
    <p:sldId id="271" r:id="rId20"/>
    <p:sldId id="265" r:id="rId21"/>
    <p:sldId id="286" r:id="rId22"/>
    <p:sldId id="279" r:id="rId23"/>
    <p:sldId id="282" r:id="rId24"/>
    <p:sldId id="273" r:id="rId25"/>
    <p:sldId id="28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7B72"/>
    <a:srgbClr val="B1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726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0393700787402"/>
          <c:y val="3.6495473202865718E-2"/>
          <c:w val="0.79830641169853767"/>
          <c:h val="0.92700905359426855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2"/>
                <c:pt idx="0">
                  <c:v>第一季</c:v>
                </c:pt>
                <c:pt idx="1">
                  <c:v>第二季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0393700787402"/>
          <c:y val="3.6495473202865718E-2"/>
          <c:w val="0.79830641169853767"/>
          <c:h val="0.92700905359426855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2"/>
                <c:pt idx="0">
                  <c:v>第一季</c:v>
                </c:pt>
                <c:pt idx="1">
                  <c:v>第二季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7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0393700787402"/>
          <c:y val="3.6495473202865718E-2"/>
          <c:w val="0.79830641169853767"/>
          <c:h val="0.92700905359426855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2"/>
                <c:pt idx="0">
                  <c:v>第一季</c:v>
                </c:pt>
                <c:pt idx="1">
                  <c:v>第二季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0393700787402"/>
          <c:y val="3.6495473202865718E-2"/>
          <c:w val="0.79830641169853767"/>
          <c:h val="0.92700905359426855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2"/>
                <c:pt idx="0">
                  <c:v>第一季</c:v>
                </c:pt>
                <c:pt idx="1">
                  <c:v>第二季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7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03C16-6EF4-44CD-9460-B7A99E813CE3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06B81-4D20-44A4-9392-7AD296C3C6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28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809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438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372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30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0C000-5BA7-4387-AD56-524363DE26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19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C000-5BA7-4387-AD56-524363DE264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27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916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C000-5BA7-4387-AD56-524363DE264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960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81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980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41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C000-5BA7-4387-AD56-524363DE264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548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C000-5BA7-4387-AD56-524363DE264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281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C000-5BA7-4387-AD56-524363DE264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406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948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23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329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2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380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C000-5BA7-4387-AD56-524363DE264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316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C000-5BA7-4387-AD56-524363DE26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18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C000-5BA7-4387-AD56-524363DE264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577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06B81-4D20-44A4-9392-7AD296C3C61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0C000-5BA7-4387-AD56-524363DE26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4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C000-5BA7-4387-AD56-524363DE264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02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45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76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24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F657-E740-4D54-8DE0-9CC9435B5871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EBCF-E8D4-4C35-BAC8-1D2F9D7927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4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16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40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60648" y="642931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841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74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86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78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6691-AC94-4A46-919F-4131CF625175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14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96691-AC94-4A46-919F-4131CF625175}" type="datetimeFigureOut">
              <a:rPr lang="zh-CN" altLang="en-US" smtClean="0"/>
              <a:t>2020/5/20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50A8-23FF-478C-BBB6-7F76DF8523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18.jpeg"/><Relationship Id="rId5" Type="http://schemas.openxmlformats.org/officeDocument/2006/relationships/tags" Target="../tags/tag74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73.xml"/><Relationship Id="rId9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2" Type="http://schemas.openxmlformats.org/officeDocument/2006/relationships/tags" Target="../tags/tag79.xml"/><Relationship Id="rId16" Type="http://schemas.openxmlformats.org/officeDocument/2006/relationships/image" Target="../media/image19.jpe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notesSlide" Target="../notesSlides/notesSlide12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image" Target="../media/image22.jpe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image" Target="../media/image25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image" Target="../media/image21.jpeg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image" Target="../media/image24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image" Target="../media/image20.jpeg"/><Relationship Id="rId30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tags" Target="../tags/tag147.xml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33" Type="http://schemas.openxmlformats.org/officeDocument/2006/relationships/image" Target="../media/image26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29" Type="http://schemas.openxmlformats.org/officeDocument/2006/relationships/tags" Target="../tags/tag150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notesSlide" Target="../notesSlides/notesSlide14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tags" Target="../tags/tag149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tags" Target="../tags/tag148.xml"/><Relationship Id="rId30" Type="http://schemas.openxmlformats.org/officeDocument/2006/relationships/tags" Target="../tags/tag151.xml"/><Relationship Id="rId8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9" Type="http://schemas.openxmlformats.org/officeDocument/2006/relationships/notesSlide" Target="../notesSlides/notesSlide15.xml"/><Relationship Id="rId21" Type="http://schemas.openxmlformats.org/officeDocument/2006/relationships/tags" Target="../tags/tag172.xml"/><Relationship Id="rId34" Type="http://schemas.openxmlformats.org/officeDocument/2006/relationships/tags" Target="../tags/tag185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tags" Target="../tags/tag184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tags" Target="../tags/tag180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37" Type="http://schemas.openxmlformats.org/officeDocument/2006/relationships/tags" Target="../tags/tag188.xml"/><Relationship Id="rId40" Type="http://schemas.openxmlformats.org/officeDocument/2006/relationships/image" Target="../media/image27.jpe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tags" Target="../tags/tag187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tags" Target="../tags/tag182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tags" Target="../tags/tag186.xml"/><Relationship Id="rId8" Type="http://schemas.openxmlformats.org/officeDocument/2006/relationships/tags" Target="../tags/tag159.xml"/><Relationship Id="rId3" Type="http://schemas.openxmlformats.org/officeDocument/2006/relationships/tags" Target="../tags/tag15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image" Target="../media/image30.jpe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29.jpeg"/><Relationship Id="rId5" Type="http://schemas.openxmlformats.org/officeDocument/2006/relationships/tags" Target="../tags/tag193.xml"/><Relationship Id="rId10" Type="http://schemas.openxmlformats.org/officeDocument/2006/relationships/image" Target="../media/image28.jpeg"/><Relationship Id="rId4" Type="http://schemas.openxmlformats.org/officeDocument/2006/relationships/tags" Target="../tags/tag192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26" Type="http://schemas.openxmlformats.org/officeDocument/2006/relationships/tags" Target="../tags/tag221.xml"/><Relationship Id="rId39" Type="http://schemas.openxmlformats.org/officeDocument/2006/relationships/notesSlide" Target="../notesSlides/notesSlide17.xml"/><Relationship Id="rId21" Type="http://schemas.openxmlformats.org/officeDocument/2006/relationships/tags" Target="../tags/tag216.xml"/><Relationship Id="rId34" Type="http://schemas.openxmlformats.org/officeDocument/2006/relationships/tags" Target="../tags/tag229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tags" Target="../tags/tag220.xml"/><Relationship Id="rId33" Type="http://schemas.openxmlformats.org/officeDocument/2006/relationships/tags" Target="../tags/tag228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29" Type="http://schemas.openxmlformats.org/officeDocument/2006/relationships/tags" Target="../tags/tag224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tags" Target="../tags/tag219.xml"/><Relationship Id="rId32" Type="http://schemas.openxmlformats.org/officeDocument/2006/relationships/tags" Target="../tags/tag227.xml"/><Relationship Id="rId37" Type="http://schemas.openxmlformats.org/officeDocument/2006/relationships/tags" Target="../tags/tag232.xml"/><Relationship Id="rId40" Type="http://schemas.openxmlformats.org/officeDocument/2006/relationships/image" Target="../media/image18.jpeg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tags" Target="../tags/tag218.xml"/><Relationship Id="rId28" Type="http://schemas.openxmlformats.org/officeDocument/2006/relationships/tags" Target="../tags/tag223.xml"/><Relationship Id="rId36" Type="http://schemas.openxmlformats.org/officeDocument/2006/relationships/tags" Target="../tags/tag231.xml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31" Type="http://schemas.openxmlformats.org/officeDocument/2006/relationships/tags" Target="../tags/tag226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tags" Target="../tags/tag217.xml"/><Relationship Id="rId27" Type="http://schemas.openxmlformats.org/officeDocument/2006/relationships/tags" Target="../tags/tag222.xml"/><Relationship Id="rId30" Type="http://schemas.openxmlformats.org/officeDocument/2006/relationships/tags" Target="../tags/tag225.xml"/><Relationship Id="rId35" Type="http://schemas.openxmlformats.org/officeDocument/2006/relationships/tags" Target="../tags/tag230.xml"/><Relationship Id="rId8" Type="http://schemas.openxmlformats.org/officeDocument/2006/relationships/tags" Target="../tags/tag203.xml"/><Relationship Id="rId3" Type="http://schemas.openxmlformats.org/officeDocument/2006/relationships/tags" Target="../tags/tag19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3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image" Target="../media/image33.png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38.xml"/><Relationship Id="rId15" Type="http://schemas.openxmlformats.org/officeDocument/2006/relationships/image" Target="../media/image35.png"/><Relationship Id="rId10" Type="http://schemas.openxmlformats.org/officeDocument/2006/relationships/tags" Target="../tags/tag243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3.jpe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.jpeg"/><Relationship Id="rId2" Type="http://schemas.openxmlformats.org/officeDocument/2006/relationships/tags" Target="../tags/tag6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4.xml"/><Relationship Id="rId19" Type="http://schemas.openxmlformats.org/officeDocument/2006/relationships/image" Target="../media/image4.jpe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slideLayout" Target="../slideLayouts/slideLayout7.xml"/><Relationship Id="rId18" Type="http://schemas.openxmlformats.org/officeDocument/2006/relationships/chart" Target="../charts/chart4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chart" Target="../charts/chart3.xml"/><Relationship Id="rId2" Type="http://schemas.openxmlformats.org/officeDocument/2006/relationships/tags" Target="../tags/tag245.xml"/><Relationship Id="rId16" Type="http://schemas.openxmlformats.org/officeDocument/2006/relationships/chart" Target="../charts/chart2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chart" Target="../charts/chart1.xml"/><Relationship Id="rId10" Type="http://schemas.openxmlformats.org/officeDocument/2006/relationships/tags" Target="../tags/tag253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18" Type="http://schemas.openxmlformats.org/officeDocument/2006/relationships/chart" Target="../charts/chart5.xml"/><Relationship Id="rId3" Type="http://schemas.openxmlformats.org/officeDocument/2006/relationships/tags" Target="../tags/tag258.xml"/><Relationship Id="rId21" Type="http://schemas.openxmlformats.org/officeDocument/2006/relationships/chart" Target="../charts/chart8.xml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notesSlide" Target="../notesSlides/notesSlide21.xml"/><Relationship Id="rId2" Type="http://schemas.openxmlformats.org/officeDocument/2006/relationships/tags" Target="../tags/tag257.xml"/><Relationship Id="rId16" Type="http://schemas.openxmlformats.org/officeDocument/2006/relationships/slideLayout" Target="../slideLayouts/slideLayout7.xml"/><Relationship Id="rId20" Type="http://schemas.openxmlformats.org/officeDocument/2006/relationships/chart" Target="../charts/chart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10" Type="http://schemas.openxmlformats.org/officeDocument/2006/relationships/tags" Target="../tags/tag265.xml"/><Relationship Id="rId19" Type="http://schemas.openxmlformats.org/officeDocument/2006/relationships/chart" Target="../charts/chart6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notesSlide" Target="../notesSlides/notesSlide22.xml"/><Relationship Id="rId2" Type="http://schemas.openxmlformats.org/officeDocument/2006/relationships/tags" Target="../tags/tag27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10" Type="http://schemas.openxmlformats.org/officeDocument/2006/relationships/tags" Target="../tags/tag280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image" Target="../media/image37.jpg"/><Relationship Id="rId3" Type="http://schemas.openxmlformats.org/officeDocument/2006/relationships/tags" Target="../tags/tag288.xml"/><Relationship Id="rId21" Type="http://schemas.openxmlformats.org/officeDocument/2006/relationships/image" Target="../media/image40.jpeg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image" Target="../media/image36.jpeg"/><Relationship Id="rId2" Type="http://schemas.openxmlformats.org/officeDocument/2006/relationships/tags" Target="../tags/tag287.xml"/><Relationship Id="rId16" Type="http://schemas.openxmlformats.org/officeDocument/2006/relationships/notesSlide" Target="../notesSlides/notesSlide23.xml"/><Relationship Id="rId20" Type="http://schemas.openxmlformats.org/officeDocument/2006/relationships/image" Target="../media/image39.jpe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5" Type="http://schemas.openxmlformats.org/officeDocument/2006/relationships/tags" Target="../tags/tag29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95.xml"/><Relationship Id="rId19" Type="http://schemas.openxmlformats.org/officeDocument/2006/relationships/image" Target="../media/image38.jpeg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image" Target="../media/image43.png"/><Relationship Id="rId18" Type="http://schemas.openxmlformats.org/officeDocument/2006/relationships/image" Target="../media/image48.jpeg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" Type="http://schemas.openxmlformats.org/officeDocument/2006/relationships/tags" Target="../tags/tag301.xml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image" Target="../media/image41.png"/><Relationship Id="rId5" Type="http://schemas.openxmlformats.org/officeDocument/2006/relationships/tags" Target="../tags/tag304.xml"/><Relationship Id="rId15" Type="http://schemas.openxmlformats.org/officeDocument/2006/relationships/image" Target="../media/image45.png"/><Relationship Id="rId10" Type="http://schemas.openxmlformats.org/officeDocument/2006/relationships/notesSlide" Target="../notesSlides/notesSlide24.xml"/><Relationship Id="rId19" Type="http://schemas.openxmlformats.org/officeDocument/2006/relationships/image" Target="../media/image49.jpeg"/><Relationship Id="rId4" Type="http://schemas.openxmlformats.org/officeDocument/2006/relationships/tags" Target="../tags/tag30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image" Target="../media/image51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9.jpe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0.xml"/><Relationship Id="rId15" Type="http://schemas.openxmlformats.org/officeDocument/2006/relationships/image" Target="../media/image11.jpeg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image" Target="../media/image15.jpe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14.jpeg"/><Relationship Id="rId2" Type="http://schemas.openxmlformats.org/officeDocument/2006/relationships/tags" Target="../tags/tag43.xml"/><Relationship Id="rId16" Type="http://schemas.openxmlformats.org/officeDocument/2006/relationships/image" Target="../media/image13.jpe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51.xml"/><Relationship Id="rId19" Type="http://schemas.openxmlformats.org/officeDocument/2006/relationships/image" Target="../media/image16.jpe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17.png"/><Relationship Id="rId5" Type="http://schemas.openxmlformats.org/officeDocument/2006/relationships/tags" Target="../tags/tag66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65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0"/>
          <p:cNvSpPr txBox="1"/>
          <p:nvPr>
            <p:custDataLst>
              <p:tags r:id="rId1"/>
            </p:custDataLst>
          </p:nvPr>
        </p:nvSpPr>
        <p:spPr>
          <a:xfrm>
            <a:off x="933449" y="2545787"/>
            <a:ext cx="63690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latinLnBrk="1">
              <a:defRPr/>
            </a:pPr>
            <a:r>
              <a:rPr lang="zh-TW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楊皓程 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工程師</a:t>
            </a:r>
            <a:endParaRPr lang="en-US" altLang="zh-TW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3449" y="1674674"/>
            <a:ext cx="57721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latinLnBrk="1"/>
            <a:r>
              <a:rPr lang="zh-TW" altLang="en-US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資通領域職場</a:t>
            </a:r>
            <a:r>
              <a:rPr lang="zh-TW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itchFamily="34" charset="0"/>
              </a:rPr>
              <a:t>經驗分享</a:t>
            </a:r>
            <a:endParaRPr lang="en-US" altLang="zh-CN" sz="4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itchFamily="34" charset="0"/>
            </a:endParaRPr>
          </a:p>
        </p:txBody>
      </p:sp>
      <p:sp>
        <p:nvSpPr>
          <p:cNvPr id="4" name="PA_圆角矩形 9"/>
          <p:cNvSpPr/>
          <p:nvPr>
            <p:custDataLst>
              <p:tags r:id="rId3"/>
            </p:custDataLst>
          </p:nvPr>
        </p:nvSpPr>
        <p:spPr>
          <a:xfrm>
            <a:off x="1113065" y="4210927"/>
            <a:ext cx="1257300" cy="2880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r>
              <a:rPr lang="en-US" altLang="zh-CN" sz="1400" dirty="0">
                <a:solidFill>
                  <a:prstClr val="white"/>
                </a:solidFill>
                <a:latin typeface="맑은 고딕"/>
                <a:ea typeface="宋体" panose="02010600030101010101" pitchFamily="2" charset="-122"/>
              </a:rPr>
              <a:t>20</a:t>
            </a:r>
            <a:r>
              <a:rPr lang="en-US" altLang="zh-TW" sz="1400" dirty="0">
                <a:solidFill>
                  <a:prstClr val="white"/>
                </a:solidFill>
                <a:latin typeface="맑은 고딕"/>
                <a:ea typeface="宋体" panose="02010600030101010101" pitchFamily="2" charset="-122"/>
              </a:rPr>
              <a:t>20</a:t>
            </a:r>
            <a:r>
              <a:rPr lang="en-US" altLang="zh-CN" sz="1400" dirty="0">
                <a:solidFill>
                  <a:prstClr val="white"/>
                </a:solidFill>
                <a:latin typeface="맑은 고딕"/>
                <a:ea typeface="宋体" panose="02010600030101010101" pitchFamily="2" charset="-122"/>
              </a:rPr>
              <a:t>.</a:t>
            </a:r>
            <a:r>
              <a:rPr lang="en-US" altLang="zh-TW" sz="1400" dirty="0">
                <a:solidFill>
                  <a:prstClr val="white"/>
                </a:solidFill>
                <a:latin typeface="맑은 고딕"/>
                <a:ea typeface="宋体" panose="02010600030101010101" pitchFamily="2" charset="-122"/>
              </a:rPr>
              <a:t>05</a:t>
            </a:r>
            <a:r>
              <a:rPr lang="en-US" altLang="zh-CN" sz="1400" dirty="0">
                <a:solidFill>
                  <a:prstClr val="white"/>
                </a:solidFill>
                <a:latin typeface="맑은 고딕"/>
                <a:ea typeface="宋体" panose="02010600030101010101" pitchFamily="2" charset="-122"/>
              </a:rPr>
              <a:t>.</a:t>
            </a:r>
            <a:r>
              <a:rPr lang="en-US" altLang="zh-TW" sz="1400" dirty="0">
                <a:solidFill>
                  <a:prstClr val="white"/>
                </a:solidFill>
                <a:latin typeface="맑은 고딕"/>
                <a:ea typeface="宋体" panose="02010600030101010101" pitchFamily="2" charset="-122"/>
              </a:rPr>
              <a:t>20</a:t>
            </a:r>
            <a:endParaRPr lang="zh-CN" altLang="en-US" sz="1400" dirty="0">
              <a:solidFill>
                <a:prstClr val="white"/>
              </a:solidFill>
              <a:latin typeface="맑은 고딕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4491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096000" y="1195233"/>
            <a:ext cx="4141561" cy="4124671"/>
            <a:chOff x="6096000" y="1195233"/>
            <a:chExt cx="4141561" cy="4124671"/>
          </a:xfrm>
        </p:grpSpPr>
        <p:sp>
          <p:nvSpPr>
            <p:cNvPr id="4" name="PA_加号 3"/>
            <p:cNvSpPr/>
            <p:nvPr>
              <p:custDataLst>
                <p:tags r:id="rId2"/>
              </p:custDataLst>
            </p:nvPr>
          </p:nvSpPr>
          <p:spPr>
            <a:xfrm>
              <a:off x="8525540" y="1195233"/>
              <a:ext cx="457897" cy="457897"/>
            </a:xfrm>
            <a:prstGeom prst="mathPlus">
              <a:avLst/>
            </a:prstGeom>
            <a:solidFill>
              <a:srgbClr val="E74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PA_文本框 4"/>
            <p:cNvSpPr txBox="1"/>
            <p:nvPr>
              <p:custDataLst>
                <p:tags r:id="rId3"/>
              </p:custDataLst>
            </p:nvPr>
          </p:nvSpPr>
          <p:spPr>
            <a:xfrm>
              <a:off x="6096000" y="1509680"/>
              <a:ext cx="3775393" cy="1126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8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世界上</a:t>
              </a:r>
              <a:endParaRPr lang="en-US" altLang="zh-TW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TW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TW" altLang="en-US" sz="28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沒有不能解決的問</a:t>
              </a:r>
              <a:r>
                <a:rPr lang="zh-TW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題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PA_文本框 5"/>
            <p:cNvSpPr txBox="1"/>
            <p:nvPr>
              <p:custDataLst>
                <p:tags r:id="rId4"/>
              </p:custDataLst>
            </p:nvPr>
          </p:nvSpPr>
          <p:spPr>
            <a:xfrm>
              <a:off x="6096000" y="3000765"/>
              <a:ext cx="4141561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抽絲剝繭，最關鍵的核心問題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PA_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6214140" y="3538792"/>
              <a:ext cx="1691612" cy="0"/>
            </a:xfrm>
            <a:prstGeom prst="line">
              <a:avLst/>
            </a:prstGeom>
            <a:ln w="12700" cap="flat" cmpd="sng" algn="ctr">
              <a:solidFill>
                <a:srgbClr val="E74C2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_等腰三角形 7"/>
            <p:cNvSpPr/>
            <p:nvPr>
              <p:custDataLst>
                <p:tags r:id="rId6"/>
              </p:custDataLst>
            </p:nvPr>
          </p:nvSpPr>
          <p:spPr>
            <a:xfrm rot="5400000">
              <a:off x="6193288" y="5038399"/>
              <a:ext cx="302357" cy="260653"/>
            </a:xfrm>
            <a:prstGeom prst="triangle">
              <a:avLst>
                <a:gd name="adj" fmla="val 0"/>
              </a:avLst>
            </a:prstGeom>
            <a:solidFill>
              <a:srgbClr val="E74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PA_文本框 8"/>
            <p:cNvSpPr txBox="1"/>
            <p:nvPr>
              <p:custDataLst>
                <p:tags r:id="rId7"/>
              </p:custDataLst>
            </p:nvPr>
          </p:nvSpPr>
          <p:spPr>
            <a:xfrm>
              <a:off x="6096000" y="3939984"/>
              <a:ext cx="414156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萃取問題關鍵字，利用</a:t>
              </a:r>
              <a:r>
                <a:rPr lang="en-US" altLang="zh-TW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Google</a:t>
              </a:r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搜尋。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PA_直接连接符 9"/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>
              <a:off x="6188740" y="3538792"/>
              <a:ext cx="1691612" cy="0"/>
            </a:xfrm>
            <a:prstGeom prst="line">
              <a:avLst/>
            </a:prstGeom>
            <a:ln w="12700" cap="flat" cmpd="sng" algn="ctr">
              <a:solidFill>
                <a:srgbClr val="E74C2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098" name="Picture 2" descr="https://lh3.googleusercontent.com/XOzXBAH1ohm47Z3x-FZs0E6PPtS92_xwZxL5nW71CT3QVyJHIHpZJtHBSy3I_p2pqAYzsmL7GiBYm7eJVpVX8LOeBXZGWVARCQoVQClW8ekfJx-R0CJlLk5Hy6DvGH9W4S9TA0VKfpaovPPiPJVALUfWcQ_j6ndL1qnWX9CA6JDS1Wu_MoVm-MYcbFw8vzVun6w2a7-kTh6O7nlzDFmdmdphS7gKWcRbgJySpRN8jjIoydqs75hEHXDv4X9lOAoVMdnjS1lLp-R8G3E5g7JKnAR5nqJsg2UE5HikNggv29nq4XKSHm_9OnN_nqgAuqeeZ5b_HKj6Q1mhLdIwmnlIQ_M3HN6WddBedbTJoHgjEqOYQlcqE5rcd7MtsMEJTE_xgcAQhR80JJW8SVGbsyK9DmB9mFjTV4HAkFC-0fUAtoD5lH_znRP6U-kQbpExSTC35VSb_x0Oh_Y75WRPZd47hOQazL078pMusQ3F8Z6gbCRTmlfI0k16KkACb5T1eT5YA7yDTlhExYRD7St9TP4LsgNWzlCNV5kbZOpD2LETUvKRAFuuBkQyBa37f3L_C6a6Y2oHDq56lEXpvNtuLJFUKUdkTBHBEs8hg8Qt0W5gHIkfuN7nak-rqbgKASF1exzxeOarLmktyOUppEWt0HKx3CJQEL3HxW_GqZfAr6rq18xaY6VubTwFOWa7KFqGsPk=w998-h749-no?authuser=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29" y="1653130"/>
            <a:ext cx="4597523" cy="344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77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A_矩形 39"/>
          <p:cNvSpPr/>
          <p:nvPr>
            <p:custDataLst>
              <p:tags r:id="rId1"/>
            </p:custDataLst>
          </p:nvPr>
        </p:nvSpPr>
        <p:spPr>
          <a:xfrm>
            <a:off x="165100" y="133350"/>
            <a:ext cx="11861800" cy="6591300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051056" y="3573428"/>
            <a:ext cx="10089887" cy="1262340"/>
            <a:chOff x="1060889" y="4997627"/>
            <a:chExt cx="10089887" cy="1262340"/>
          </a:xfrm>
        </p:grpSpPr>
        <p:sp>
          <p:nvSpPr>
            <p:cNvPr id="23" name="PA_矩形 22"/>
            <p:cNvSpPr/>
            <p:nvPr>
              <p:custDataLst>
                <p:tags r:id="rId2"/>
              </p:custDataLst>
            </p:nvPr>
          </p:nvSpPr>
          <p:spPr>
            <a:xfrm>
              <a:off x="1150666" y="4997627"/>
              <a:ext cx="2123184" cy="1212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PA_矩形 23"/>
            <p:cNvSpPr/>
            <p:nvPr>
              <p:custDataLst>
                <p:tags r:id="rId3"/>
              </p:custDataLst>
            </p:nvPr>
          </p:nvSpPr>
          <p:spPr>
            <a:xfrm>
              <a:off x="3746382" y="4997627"/>
              <a:ext cx="2123184" cy="1212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PA_矩形 24"/>
            <p:cNvSpPr/>
            <p:nvPr>
              <p:custDataLst>
                <p:tags r:id="rId4"/>
              </p:custDataLst>
            </p:nvPr>
          </p:nvSpPr>
          <p:spPr>
            <a:xfrm>
              <a:off x="6342098" y="4997627"/>
              <a:ext cx="2123184" cy="1212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PA_矩形 25"/>
            <p:cNvSpPr/>
            <p:nvPr>
              <p:custDataLst>
                <p:tags r:id="rId5"/>
              </p:custDataLst>
            </p:nvPr>
          </p:nvSpPr>
          <p:spPr>
            <a:xfrm>
              <a:off x="8937815" y="4997627"/>
              <a:ext cx="2123184" cy="1212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PA_矩形 27"/>
            <p:cNvSpPr/>
            <p:nvPr>
              <p:custDataLst>
                <p:tags r:id="rId6"/>
              </p:custDataLst>
            </p:nvPr>
          </p:nvSpPr>
          <p:spPr>
            <a:xfrm>
              <a:off x="1200581" y="5502837"/>
              <a:ext cx="202335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介面、功能</a:t>
              </a:r>
              <a:endPara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瀏覽器裡面看到的東</a:t>
              </a:r>
              <a:r>
                <a:rPr lang="zh-TW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西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PA_矩形 28"/>
            <p:cNvSpPr/>
            <p:nvPr>
              <p:custDataLst>
                <p:tags r:id="rId7"/>
              </p:custDataLst>
            </p:nvPr>
          </p:nvSpPr>
          <p:spPr>
            <a:xfrm>
              <a:off x="1060889" y="5180154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網站工程師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PA_矩形 31"/>
            <p:cNvSpPr/>
            <p:nvPr>
              <p:custDataLst>
                <p:tags r:id="rId8"/>
              </p:custDataLst>
            </p:nvPr>
          </p:nvSpPr>
          <p:spPr>
            <a:xfrm>
              <a:off x="3825794" y="5502837"/>
              <a:ext cx="202335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作業系統、防火牆、服務</a:t>
              </a:r>
              <a:endPara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TW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解決讓伺服器可以連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PA_矩形 32"/>
            <p:cNvSpPr/>
            <p:nvPr>
              <p:custDataLst>
                <p:tags r:id="rId9"/>
              </p:custDataLst>
            </p:nvPr>
          </p:nvSpPr>
          <p:spPr>
            <a:xfrm>
              <a:off x="3686102" y="5180154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伺服器工程師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PA_矩形 34"/>
            <p:cNvSpPr/>
            <p:nvPr>
              <p:custDataLst>
                <p:tags r:id="rId10"/>
              </p:custDataLst>
            </p:nvPr>
          </p:nvSpPr>
          <p:spPr>
            <a:xfrm>
              <a:off x="6392013" y="5502837"/>
              <a:ext cx="2023354" cy="738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通訊、加密、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連線</a:t>
              </a:r>
              <a:endPara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endPara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通訊安全、頻寬、路由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PA_矩形 35"/>
            <p:cNvSpPr/>
            <p:nvPr>
              <p:custDataLst>
                <p:tags r:id="rId11"/>
              </p:custDataLst>
            </p:nvPr>
          </p:nvSpPr>
          <p:spPr>
            <a:xfrm>
              <a:off x="6252321" y="5180154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網路</a:t>
              </a: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工程師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PA_矩形 37"/>
            <p:cNvSpPr/>
            <p:nvPr>
              <p:custDataLst>
                <p:tags r:id="rId12"/>
              </p:custDataLst>
            </p:nvPr>
          </p:nvSpPr>
          <p:spPr>
            <a:xfrm>
              <a:off x="8987730" y="5502837"/>
              <a:ext cx="202335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電路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、訊號、驅動程式</a:t>
              </a:r>
              <a:endPara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打通硬體、連線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PA_矩形 38"/>
            <p:cNvSpPr/>
            <p:nvPr>
              <p:custDataLst>
                <p:tags r:id="rId13"/>
              </p:custDataLst>
            </p:nvPr>
          </p:nvSpPr>
          <p:spPr>
            <a:xfrm>
              <a:off x="8848038" y="5180154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韌硬體工程師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147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396902" cy="7711993"/>
            <a:chOff x="0" y="0"/>
            <a:chExt cx="4396902" cy="7711993"/>
          </a:xfrm>
        </p:grpSpPr>
        <p:sp>
          <p:nvSpPr>
            <p:cNvPr id="32" name="PA_矩形 31"/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4396902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PA_Line 17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76508" y="7711993"/>
              <a:ext cx="202882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PA_文本框 4"/>
            <p:cNvSpPr txBox="1"/>
            <p:nvPr>
              <p:custDataLst>
                <p:tags r:id="rId17"/>
              </p:custDataLst>
            </p:nvPr>
          </p:nvSpPr>
          <p:spPr>
            <a:xfrm>
              <a:off x="609573" y="601617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1"/>
                  </a:solidFill>
                </a:rPr>
                <a:t>資通訊領</a:t>
              </a:r>
              <a:r>
                <a:rPr lang="zh-TW" altLang="en-US" sz="3200" b="1" dirty="0">
                  <a:solidFill>
                    <a:schemeClr val="accent1"/>
                  </a:solidFill>
                </a:rPr>
                <a:t>域</a:t>
              </a:r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PA_等腰三角形 5"/>
            <p:cNvSpPr/>
            <p:nvPr>
              <p:custDataLst>
                <p:tags r:id="rId18"/>
              </p:custDataLst>
            </p:nvPr>
          </p:nvSpPr>
          <p:spPr>
            <a:xfrm>
              <a:off x="3107411" y="1678835"/>
              <a:ext cx="298080" cy="298080"/>
            </a:xfrm>
            <a:prstGeom prst="triangle">
              <a:avLst>
                <a:gd name="adj" fmla="val 100000"/>
              </a:avLst>
            </a:prstGeom>
            <a:solidFill>
              <a:srgbClr val="394D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PA_矩形 6"/>
            <p:cNvSpPr/>
            <p:nvPr>
              <p:custDataLst>
                <p:tags r:id="rId19"/>
              </p:custDataLst>
            </p:nvPr>
          </p:nvSpPr>
          <p:spPr>
            <a:xfrm>
              <a:off x="1179970" y="3154151"/>
              <a:ext cx="2915371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網站、系統、資料庫、伺服器</a:t>
              </a:r>
              <a:r>
                <a:rPr lang="en-US" altLang="zh-TW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PA_矩形 7"/>
            <p:cNvSpPr/>
            <p:nvPr>
              <p:custDataLst>
                <p:tags r:id="rId20"/>
              </p:custDataLst>
            </p:nvPr>
          </p:nvSpPr>
          <p:spPr>
            <a:xfrm>
              <a:off x="1179970" y="2817216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資訊領</a:t>
              </a:r>
              <a:r>
                <a:rPr lang="zh-TW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域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PA_矩形 10"/>
            <p:cNvSpPr/>
            <p:nvPr>
              <p:custDataLst>
                <p:tags r:id="rId21"/>
              </p:custDataLst>
            </p:nvPr>
          </p:nvSpPr>
          <p:spPr>
            <a:xfrm>
              <a:off x="1179970" y="4372168"/>
              <a:ext cx="2915371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傳輸、加密、通訊協定</a:t>
              </a:r>
              <a:r>
                <a:rPr lang="en-US" altLang="zh-TW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PA_矩形 11"/>
            <p:cNvSpPr/>
            <p:nvPr>
              <p:custDataLst>
                <p:tags r:id="rId22"/>
              </p:custDataLst>
            </p:nvPr>
          </p:nvSpPr>
          <p:spPr>
            <a:xfrm>
              <a:off x="1179970" y="4035233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網路領</a:t>
              </a:r>
              <a:r>
                <a:rPr lang="zh-TW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域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PA_矩形 14"/>
            <p:cNvSpPr/>
            <p:nvPr>
              <p:custDataLst>
                <p:tags r:id="rId23"/>
              </p:custDataLst>
            </p:nvPr>
          </p:nvSpPr>
          <p:spPr>
            <a:xfrm>
              <a:off x="1179970" y="5590186"/>
              <a:ext cx="291537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電路設計、韌體開發、失效分析、驅動程式</a:t>
              </a:r>
              <a:r>
                <a:rPr lang="en-US" altLang="zh-TW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PA_矩形 15"/>
            <p:cNvSpPr/>
            <p:nvPr>
              <p:custDataLst>
                <p:tags r:id="rId24"/>
              </p:custDataLst>
            </p:nvPr>
          </p:nvSpPr>
          <p:spPr>
            <a:xfrm>
              <a:off x="1179970" y="5253251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硬體韌體領域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85233" y="652748"/>
            <a:ext cx="6946851" cy="5118253"/>
            <a:chOff x="4685233" y="652748"/>
            <a:chExt cx="6946851" cy="5118253"/>
          </a:xfrm>
        </p:grpSpPr>
        <p:sp>
          <p:nvSpPr>
            <p:cNvPr id="18" name="PA_矩形 17"/>
            <p:cNvSpPr/>
            <p:nvPr>
              <p:custDataLst>
                <p:tags r:id="rId1"/>
              </p:custDataLst>
            </p:nvPr>
          </p:nvSpPr>
          <p:spPr>
            <a:xfrm>
              <a:off x="4824926" y="2280452"/>
              <a:ext cx="2023353" cy="1668978"/>
            </a:xfrm>
            <a:prstGeom prst="rect">
              <a:avLst/>
            </a:prstGeom>
            <a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PA_矩形 18"/>
            <p:cNvSpPr/>
            <p:nvPr>
              <p:custDataLst>
                <p:tags r:id="rId2"/>
              </p:custDataLst>
            </p:nvPr>
          </p:nvSpPr>
          <p:spPr>
            <a:xfrm>
              <a:off x="7146983" y="2280452"/>
              <a:ext cx="2023353" cy="1668978"/>
            </a:xfrm>
            <a:prstGeom prst="rect">
              <a:avLst/>
            </a:pr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PA_矩形 19"/>
            <p:cNvSpPr/>
            <p:nvPr>
              <p:custDataLst>
                <p:tags r:id="rId3"/>
              </p:custDataLst>
            </p:nvPr>
          </p:nvSpPr>
          <p:spPr>
            <a:xfrm>
              <a:off x="9469039" y="2280452"/>
              <a:ext cx="2023353" cy="1668978"/>
            </a:xfrm>
            <a:prstGeom prst="rect">
              <a:avLst/>
            </a:prstGeom>
            <a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PA_矩形 20"/>
            <p:cNvSpPr/>
            <p:nvPr>
              <p:custDataLst>
                <p:tags r:id="rId4"/>
              </p:custDataLst>
            </p:nvPr>
          </p:nvSpPr>
          <p:spPr>
            <a:xfrm>
              <a:off x="4980568" y="1002840"/>
              <a:ext cx="6622805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用什麼，學什麼！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PA_矩形 21"/>
            <p:cNvSpPr/>
            <p:nvPr>
              <p:custDataLst>
                <p:tags r:id="rId5"/>
              </p:custDataLst>
            </p:nvPr>
          </p:nvSpPr>
          <p:spPr>
            <a:xfrm>
              <a:off x="9300635" y="652748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學習當前用的到的能力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PA_矩形 23"/>
            <p:cNvSpPr/>
            <p:nvPr>
              <p:custDataLst>
                <p:tags r:id="rId6"/>
              </p:custDataLst>
            </p:nvPr>
          </p:nvSpPr>
          <p:spPr>
            <a:xfrm>
              <a:off x="4824925" y="5457069"/>
              <a:ext cx="2023354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著重在功能開發</a:t>
              </a:r>
              <a:endPara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PA_矩形 24"/>
            <p:cNvSpPr/>
            <p:nvPr>
              <p:custDataLst>
                <p:tags r:id="rId7"/>
              </p:custDataLst>
            </p:nvPr>
          </p:nvSpPr>
          <p:spPr>
            <a:xfrm>
              <a:off x="4685233" y="5017886"/>
              <a:ext cx="230273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網頁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PA_矩形 33"/>
            <p:cNvSpPr/>
            <p:nvPr>
              <p:custDataLst>
                <p:tags r:id="rId8"/>
              </p:custDataLst>
            </p:nvPr>
          </p:nvSpPr>
          <p:spPr>
            <a:xfrm>
              <a:off x="7146982" y="5457069"/>
              <a:ext cx="2023354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著重在安全、效能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PA_矩形 34"/>
            <p:cNvSpPr/>
            <p:nvPr>
              <p:custDataLst>
                <p:tags r:id="rId9"/>
              </p:custDataLst>
            </p:nvPr>
          </p:nvSpPr>
          <p:spPr>
            <a:xfrm>
              <a:off x="7007290" y="5017886"/>
              <a:ext cx="230273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網路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PA_矩形 36"/>
            <p:cNvSpPr/>
            <p:nvPr>
              <p:custDataLst>
                <p:tags r:id="rId10"/>
              </p:custDataLst>
            </p:nvPr>
          </p:nvSpPr>
          <p:spPr>
            <a:xfrm>
              <a:off x="9469038" y="5457069"/>
              <a:ext cx="2023354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打通硬體跟軟體之間的橋樑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PA_矩形 37"/>
            <p:cNvSpPr/>
            <p:nvPr>
              <p:custDataLst>
                <p:tags r:id="rId11"/>
              </p:custDataLst>
            </p:nvPr>
          </p:nvSpPr>
          <p:spPr>
            <a:xfrm>
              <a:off x="9329346" y="5017886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硬韌體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PA_矩形 38"/>
            <p:cNvSpPr/>
            <p:nvPr>
              <p:custDataLst>
                <p:tags r:id="rId12"/>
              </p:custDataLst>
            </p:nvPr>
          </p:nvSpPr>
          <p:spPr>
            <a:xfrm>
              <a:off x="4685233" y="4134116"/>
              <a:ext cx="23027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0" name="PA_矩形 39"/>
            <p:cNvSpPr/>
            <p:nvPr>
              <p:custDataLst>
                <p:tags r:id="rId13"/>
              </p:custDataLst>
            </p:nvPr>
          </p:nvSpPr>
          <p:spPr>
            <a:xfrm>
              <a:off x="7007290" y="4134116"/>
              <a:ext cx="23027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微软雅黑" panose="020B0503020204020204" pitchFamily="34" charset="-122"/>
                </a:rPr>
                <a:t>02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41" name="PA_矩形 40"/>
            <p:cNvSpPr/>
            <p:nvPr>
              <p:custDataLst>
                <p:tags r:id="rId14"/>
              </p:custDataLst>
            </p:nvPr>
          </p:nvSpPr>
          <p:spPr>
            <a:xfrm>
              <a:off x="9329346" y="4134116"/>
              <a:ext cx="23027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  <a:ea typeface="微软雅黑" panose="020B0503020204020204" pitchFamily="34" charset="-122"/>
                </a:rPr>
                <a:t>03</a:t>
              </a:r>
              <a:endParaRPr lang="zh-CN" alt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pic>
        <p:nvPicPr>
          <p:cNvPr id="1028" name="Picture 4" descr="https://image.flaticon.com/icons/png/512/2255/2255051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0" y="285982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.flaticon.com/icons/png/512/740/740416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0" y="405653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.flaticon.com/icons/png/512/2244/2244384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0" y="525006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54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13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PA_文本框 4"/>
          <p:cNvSpPr txBox="1"/>
          <p:nvPr>
            <p:custDataLst>
              <p:tags r:id="rId2"/>
            </p:custDataLst>
          </p:nvPr>
        </p:nvSpPr>
        <p:spPr>
          <a:xfrm>
            <a:off x="1701799" y="4620845"/>
            <a:ext cx="8788402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歲踏入職場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PA_文本框 5"/>
          <p:cNvSpPr txBox="1"/>
          <p:nvPr>
            <p:custDataLst>
              <p:tags r:id="rId3"/>
            </p:custDataLst>
          </p:nvPr>
        </p:nvSpPr>
        <p:spPr>
          <a:xfrm>
            <a:off x="3900389" y="3944034"/>
            <a:ext cx="439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4C22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工作經歷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74C22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PA_组合 2"/>
          <p:cNvGrpSpPr/>
          <p:nvPr>
            <p:custDataLst>
              <p:tags r:id="rId4"/>
            </p:custDataLst>
          </p:nvPr>
        </p:nvGrpSpPr>
        <p:grpSpPr>
          <a:xfrm>
            <a:off x="5955504" y="6158030"/>
            <a:ext cx="280990" cy="280990"/>
            <a:chOff x="5955504" y="6158030"/>
            <a:chExt cx="280990" cy="280990"/>
          </a:xfrm>
        </p:grpSpPr>
        <p:sp>
          <p:nvSpPr>
            <p:cNvPr id="7" name="PA_椭圆 6"/>
            <p:cNvSpPr/>
            <p:nvPr>
              <p:custDataLst>
                <p:tags r:id="rId6"/>
              </p:custDataLst>
            </p:nvPr>
          </p:nvSpPr>
          <p:spPr>
            <a:xfrm>
              <a:off x="5955504" y="6158030"/>
              <a:ext cx="280990" cy="280990"/>
            </a:xfrm>
            <a:prstGeom prst="ellipse">
              <a:avLst/>
            </a:prstGeom>
            <a:noFill/>
            <a:ln w="12700" cap="flat" cmpd="sng" algn="ctr">
              <a:solidFill>
                <a:srgbClr val="E74C2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8" name="PA_半闭框 7"/>
            <p:cNvSpPr/>
            <p:nvPr>
              <p:custDataLst>
                <p:tags r:id="rId7"/>
              </p:custDataLst>
            </p:nvPr>
          </p:nvSpPr>
          <p:spPr>
            <a:xfrm rot="13500000">
              <a:off x="6027680" y="6198354"/>
              <a:ext cx="136640" cy="136640"/>
            </a:xfrm>
            <a:prstGeom prst="halfFrame">
              <a:avLst>
                <a:gd name="adj1" fmla="val 6186"/>
                <a:gd name="adj2" fmla="val 6186"/>
              </a:avLst>
            </a:prstGeom>
            <a:solidFill>
              <a:srgbClr val="E74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1" name="PA_任意多边形 10"/>
          <p:cNvSpPr/>
          <p:nvPr>
            <p:custDataLst>
              <p:tags r:id="rId5"/>
            </p:custDataLst>
          </p:nvPr>
        </p:nvSpPr>
        <p:spPr>
          <a:xfrm>
            <a:off x="5410200" y="1436914"/>
            <a:ext cx="1371600" cy="1371600"/>
          </a:xfrm>
          <a:custGeom>
            <a:avLst/>
            <a:gdLst>
              <a:gd name="connsiteX0" fmla="*/ 480077 w 1371600"/>
              <a:gd name="connsiteY0" fmla="*/ 446877 h 1371600"/>
              <a:gd name="connsiteX1" fmla="*/ 571792 w 1371600"/>
              <a:gd name="connsiteY1" fmla="*/ 488363 h 1371600"/>
              <a:gd name="connsiteX2" fmla="*/ 603977 w 1371600"/>
              <a:gd name="connsiteY2" fmla="*/ 600915 h 1371600"/>
              <a:gd name="connsiteX3" fmla="*/ 603977 w 1371600"/>
              <a:gd name="connsiteY3" fmla="*/ 773927 h 1371600"/>
              <a:gd name="connsiteX4" fmla="*/ 571978 w 1371600"/>
              <a:gd name="connsiteY4" fmla="*/ 886665 h 1371600"/>
              <a:gd name="connsiteX5" fmla="*/ 480821 w 1371600"/>
              <a:gd name="connsiteY5" fmla="*/ 928709 h 1371600"/>
              <a:gd name="connsiteX6" fmla="*/ 388734 w 1371600"/>
              <a:gd name="connsiteY6" fmla="*/ 886479 h 1371600"/>
              <a:gd name="connsiteX7" fmla="*/ 356178 w 1371600"/>
              <a:gd name="connsiteY7" fmla="*/ 773927 h 1371600"/>
              <a:gd name="connsiteX8" fmla="*/ 356178 w 1371600"/>
              <a:gd name="connsiteY8" fmla="*/ 600915 h 1371600"/>
              <a:gd name="connsiteX9" fmla="*/ 388362 w 1371600"/>
              <a:gd name="connsiteY9" fmla="*/ 488549 h 1371600"/>
              <a:gd name="connsiteX10" fmla="*/ 480077 w 1371600"/>
              <a:gd name="connsiteY10" fmla="*/ 446877 h 1371600"/>
              <a:gd name="connsiteX11" fmla="*/ 901410 w 1371600"/>
              <a:gd name="connsiteY11" fmla="*/ 408926 h 1371600"/>
              <a:gd name="connsiteX12" fmla="*/ 783463 w 1371600"/>
              <a:gd name="connsiteY12" fmla="*/ 450970 h 1371600"/>
              <a:gd name="connsiteX13" fmla="*/ 738443 w 1371600"/>
              <a:gd name="connsiteY13" fmla="*/ 556266 h 1371600"/>
              <a:gd name="connsiteX14" fmla="*/ 739187 w 1371600"/>
              <a:gd name="connsiteY14" fmla="*/ 558498 h 1371600"/>
              <a:gd name="connsiteX15" fmla="*/ 780859 w 1371600"/>
              <a:gd name="connsiteY15" fmla="*/ 558498 h 1371600"/>
              <a:gd name="connsiteX16" fmla="*/ 815089 w 1371600"/>
              <a:gd name="connsiteY16" fmla="*/ 477945 h 1371600"/>
              <a:gd name="connsiteX17" fmla="*/ 901410 w 1371600"/>
              <a:gd name="connsiteY17" fmla="*/ 446877 h 1371600"/>
              <a:gd name="connsiteX18" fmla="*/ 985125 w 1371600"/>
              <a:gd name="connsiteY18" fmla="*/ 477387 h 1371600"/>
              <a:gd name="connsiteX19" fmla="*/ 1013403 w 1371600"/>
              <a:gd name="connsiteY19" fmla="*/ 556266 h 1371600"/>
              <a:gd name="connsiteX20" fmla="*/ 982893 w 1371600"/>
              <a:gd name="connsiteY20" fmla="*/ 632168 h 1371600"/>
              <a:gd name="connsiteX21" fmla="*/ 893224 w 1371600"/>
              <a:gd name="connsiteY21" fmla="*/ 661562 h 1371600"/>
              <a:gd name="connsiteX22" fmla="*/ 843367 w 1371600"/>
              <a:gd name="connsiteY22" fmla="*/ 661562 h 1371600"/>
              <a:gd name="connsiteX23" fmla="*/ 843367 w 1371600"/>
              <a:gd name="connsiteY23" fmla="*/ 699513 h 1371600"/>
              <a:gd name="connsiteX24" fmla="*/ 893224 w 1371600"/>
              <a:gd name="connsiteY24" fmla="*/ 699513 h 1371600"/>
              <a:gd name="connsiteX25" fmla="*/ 989776 w 1371600"/>
              <a:gd name="connsiteY25" fmla="*/ 727605 h 1371600"/>
              <a:gd name="connsiteX26" fmla="*/ 1023821 w 1371600"/>
              <a:gd name="connsiteY26" fmla="*/ 812995 h 1371600"/>
              <a:gd name="connsiteX27" fmla="*/ 991823 w 1371600"/>
              <a:gd name="connsiteY27" fmla="*/ 897455 h 1371600"/>
              <a:gd name="connsiteX28" fmla="*/ 903270 w 1371600"/>
              <a:gd name="connsiteY28" fmla="*/ 928709 h 1371600"/>
              <a:gd name="connsiteX29" fmla="*/ 809508 w 1371600"/>
              <a:gd name="connsiteY29" fmla="*/ 895222 h 1371600"/>
              <a:gd name="connsiteX30" fmla="*/ 772673 w 1371600"/>
              <a:gd name="connsiteY30" fmla="*/ 811506 h 1371600"/>
              <a:gd name="connsiteX31" fmla="*/ 731001 w 1371600"/>
              <a:gd name="connsiteY31" fmla="*/ 811506 h 1371600"/>
              <a:gd name="connsiteX32" fmla="*/ 730257 w 1371600"/>
              <a:gd name="connsiteY32" fmla="*/ 813739 h 1371600"/>
              <a:gd name="connsiteX33" fmla="*/ 781417 w 1371600"/>
              <a:gd name="connsiteY33" fmla="*/ 925546 h 1371600"/>
              <a:gd name="connsiteX34" fmla="*/ 903270 w 1371600"/>
              <a:gd name="connsiteY34" fmla="*/ 966288 h 1371600"/>
              <a:gd name="connsiteX35" fmla="*/ 1022332 w 1371600"/>
              <a:gd name="connsiteY35" fmla="*/ 925174 h 1371600"/>
              <a:gd name="connsiteX36" fmla="*/ 1068097 w 1371600"/>
              <a:gd name="connsiteY36" fmla="*/ 811506 h 1371600"/>
              <a:gd name="connsiteX37" fmla="*/ 1042982 w 1371600"/>
              <a:gd name="connsiteY37" fmla="*/ 728163 h 1371600"/>
              <a:gd name="connsiteX38" fmla="*/ 970987 w 1371600"/>
              <a:gd name="connsiteY38" fmla="*/ 679421 h 1371600"/>
              <a:gd name="connsiteX39" fmla="*/ 1034797 w 1371600"/>
              <a:gd name="connsiteY39" fmla="*/ 630680 h 1371600"/>
              <a:gd name="connsiteX40" fmla="*/ 1058051 w 1371600"/>
              <a:gd name="connsiteY40" fmla="*/ 557754 h 1371600"/>
              <a:gd name="connsiteX41" fmla="*/ 1015821 w 1371600"/>
              <a:gd name="connsiteY41" fmla="*/ 447994 h 1371600"/>
              <a:gd name="connsiteX42" fmla="*/ 901410 w 1371600"/>
              <a:gd name="connsiteY42" fmla="*/ 408926 h 1371600"/>
              <a:gd name="connsiteX43" fmla="*/ 480077 w 1371600"/>
              <a:gd name="connsiteY43" fmla="*/ 408926 h 1371600"/>
              <a:gd name="connsiteX44" fmla="*/ 356922 w 1371600"/>
              <a:gd name="connsiteY44" fmla="*/ 462504 h 1371600"/>
              <a:gd name="connsiteX45" fmla="*/ 311901 w 1371600"/>
              <a:gd name="connsiteY45" fmla="*/ 607984 h 1371600"/>
              <a:gd name="connsiteX46" fmla="*/ 311901 w 1371600"/>
              <a:gd name="connsiteY46" fmla="*/ 767230 h 1371600"/>
              <a:gd name="connsiteX47" fmla="*/ 357294 w 1371600"/>
              <a:gd name="connsiteY47" fmla="*/ 912896 h 1371600"/>
              <a:gd name="connsiteX48" fmla="*/ 480821 w 1371600"/>
              <a:gd name="connsiteY48" fmla="*/ 966288 h 1371600"/>
              <a:gd name="connsiteX49" fmla="*/ 603790 w 1371600"/>
              <a:gd name="connsiteY49" fmla="*/ 913082 h 1371600"/>
              <a:gd name="connsiteX50" fmla="*/ 648625 w 1371600"/>
              <a:gd name="connsiteY50" fmla="*/ 767230 h 1371600"/>
              <a:gd name="connsiteX51" fmla="*/ 648625 w 1371600"/>
              <a:gd name="connsiteY51" fmla="*/ 607984 h 1371600"/>
              <a:gd name="connsiteX52" fmla="*/ 603418 w 1371600"/>
              <a:gd name="connsiteY52" fmla="*/ 462504 h 1371600"/>
              <a:gd name="connsiteX53" fmla="*/ 480077 w 1371600"/>
              <a:gd name="connsiteY53" fmla="*/ 408926 h 1371600"/>
              <a:gd name="connsiteX54" fmla="*/ 685800 w 1371600"/>
              <a:gd name="connsiteY54" fmla="*/ 0 h 1371600"/>
              <a:gd name="connsiteX55" fmla="*/ 1371600 w 1371600"/>
              <a:gd name="connsiteY55" fmla="*/ 685800 h 1371600"/>
              <a:gd name="connsiteX56" fmla="*/ 685800 w 1371600"/>
              <a:gd name="connsiteY56" fmla="*/ 1371600 h 1371600"/>
              <a:gd name="connsiteX57" fmla="*/ 0 w 1371600"/>
              <a:gd name="connsiteY57" fmla="*/ 685800 h 1371600"/>
              <a:gd name="connsiteX58" fmla="*/ 685800 w 1371600"/>
              <a:gd name="connsiteY58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371600" h="1371600">
                <a:moveTo>
                  <a:pt x="480077" y="446877"/>
                </a:moveTo>
                <a:cubicBezTo>
                  <a:pt x="519765" y="446877"/>
                  <a:pt x="550336" y="460706"/>
                  <a:pt x="571792" y="488363"/>
                </a:cubicBezTo>
                <a:cubicBezTo>
                  <a:pt x="593248" y="516020"/>
                  <a:pt x="603977" y="553538"/>
                  <a:pt x="603977" y="600915"/>
                </a:cubicBezTo>
                <a:lnTo>
                  <a:pt x="603977" y="773927"/>
                </a:lnTo>
                <a:cubicBezTo>
                  <a:pt x="603977" y="821056"/>
                  <a:pt x="593310" y="858635"/>
                  <a:pt x="571978" y="886665"/>
                </a:cubicBezTo>
                <a:cubicBezTo>
                  <a:pt x="550646" y="914694"/>
                  <a:pt x="520261" y="928709"/>
                  <a:pt x="480821" y="928709"/>
                </a:cubicBezTo>
                <a:cubicBezTo>
                  <a:pt x="441134" y="928709"/>
                  <a:pt x="410438" y="914632"/>
                  <a:pt x="388734" y="886479"/>
                </a:cubicBezTo>
                <a:cubicBezTo>
                  <a:pt x="367030" y="858325"/>
                  <a:pt x="356178" y="820808"/>
                  <a:pt x="356178" y="773927"/>
                </a:cubicBezTo>
                <a:lnTo>
                  <a:pt x="356178" y="600915"/>
                </a:lnTo>
                <a:cubicBezTo>
                  <a:pt x="356178" y="553786"/>
                  <a:pt x="366906" y="516330"/>
                  <a:pt x="388362" y="488549"/>
                </a:cubicBezTo>
                <a:cubicBezTo>
                  <a:pt x="409818" y="460768"/>
                  <a:pt x="440390" y="446877"/>
                  <a:pt x="480077" y="446877"/>
                </a:cubicBezTo>
                <a:close/>
                <a:moveTo>
                  <a:pt x="901410" y="408926"/>
                </a:moveTo>
                <a:cubicBezTo>
                  <a:pt x="854033" y="408926"/>
                  <a:pt x="814717" y="422941"/>
                  <a:pt x="783463" y="450970"/>
                </a:cubicBezTo>
                <a:cubicBezTo>
                  <a:pt x="752209" y="478999"/>
                  <a:pt x="737202" y="514098"/>
                  <a:pt x="738443" y="556266"/>
                </a:cubicBezTo>
                <a:lnTo>
                  <a:pt x="739187" y="558498"/>
                </a:lnTo>
                <a:lnTo>
                  <a:pt x="780859" y="558498"/>
                </a:lnTo>
                <a:cubicBezTo>
                  <a:pt x="780859" y="525508"/>
                  <a:pt x="792269" y="498657"/>
                  <a:pt x="815089" y="477945"/>
                </a:cubicBezTo>
                <a:cubicBezTo>
                  <a:pt x="837910" y="457233"/>
                  <a:pt x="866683" y="446877"/>
                  <a:pt x="901410" y="446877"/>
                </a:cubicBezTo>
                <a:cubicBezTo>
                  <a:pt x="938368" y="446877"/>
                  <a:pt x="966274" y="457047"/>
                  <a:pt x="985125" y="477387"/>
                </a:cubicBezTo>
                <a:cubicBezTo>
                  <a:pt x="1003977" y="497727"/>
                  <a:pt x="1013403" y="524020"/>
                  <a:pt x="1013403" y="556266"/>
                </a:cubicBezTo>
                <a:cubicBezTo>
                  <a:pt x="1013403" y="587272"/>
                  <a:pt x="1003233" y="612573"/>
                  <a:pt x="982893" y="632168"/>
                </a:cubicBezTo>
                <a:cubicBezTo>
                  <a:pt x="962553" y="651764"/>
                  <a:pt x="932663" y="661562"/>
                  <a:pt x="893224" y="661562"/>
                </a:cubicBezTo>
                <a:lnTo>
                  <a:pt x="843367" y="661562"/>
                </a:lnTo>
                <a:lnTo>
                  <a:pt x="843367" y="699513"/>
                </a:lnTo>
                <a:lnTo>
                  <a:pt x="893224" y="699513"/>
                </a:lnTo>
                <a:cubicBezTo>
                  <a:pt x="934896" y="699513"/>
                  <a:pt x="967080" y="708877"/>
                  <a:pt x="989776" y="727605"/>
                </a:cubicBezTo>
                <a:cubicBezTo>
                  <a:pt x="1012473" y="746332"/>
                  <a:pt x="1023821" y="774795"/>
                  <a:pt x="1023821" y="812995"/>
                </a:cubicBezTo>
                <a:cubicBezTo>
                  <a:pt x="1023821" y="848465"/>
                  <a:pt x="1013155" y="876619"/>
                  <a:pt x="991823" y="897455"/>
                </a:cubicBezTo>
                <a:cubicBezTo>
                  <a:pt x="970491" y="918291"/>
                  <a:pt x="940973" y="928709"/>
                  <a:pt x="903270" y="928709"/>
                </a:cubicBezTo>
                <a:cubicBezTo>
                  <a:pt x="865319" y="928709"/>
                  <a:pt x="834065" y="917546"/>
                  <a:pt x="809508" y="895222"/>
                </a:cubicBezTo>
                <a:cubicBezTo>
                  <a:pt x="784952" y="872898"/>
                  <a:pt x="772673" y="844993"/>
                  <a:pt x="772673" y="811506"/>
                </a:cubicBezTo>
                <a:lnTo>
                  <a:pt x="731001" y="811506"/>
                </a:lnTo>
                <a:lnTo>
                  <a:pt x="730257" y="813739"/>
                </a:lnTo>
                <a:cubicBezTo>
                  <a:pt x="729017" y="861116"/>
                  <a:pt x="746070" y="898385"/>
                  <a:pt x="781417" y="925546"/>
                </a:cubicBezTo>
                <a:cubicBezTo>
                  <a:pt x="816764" y="952707"/>
                  <a:pt x="857381" y="966288"/>
                  <a:pt x="903270" y="966288"/>
                </a:cubicBezTo>
                <a:cubicBezTo>
                  <a:pt x="952135" y="966288"/>
                  <a:pt x="991823" y="952583"/>
                  <a:pt x="1022332" y="925174"/>
                </a:cubicBezTo>
                <a:cubicBezTo>
                  <a:pt x="1052842" y="897765"/>
                  <a:pt x="1068097" y="859876"/>
                  <a:pt x="1068097" y="811506"/>
                </a:cubicBezTo>
                <a:cubicBezTo>
                  <a:pt x="1068097" y="778516"/>
                  <a:pt x="1059725" y="750735"/>
                  <a:pt x="1042982" y="728163"/>
                </a:cubicBezTo>
                <a:cubicBezTo>
                  <a:pt x="1026239" y="705590"/>
                  <a:pt x="1002241" y="689343"/>
                  <a:pt x="970987" y="679421"/>
                </a:cubicBezTo>
                <a:cubicBezTo>
                  <a:pt x="998024" y="668755"/>
                  <a:pt x="1019294" y="652508"/>
                  <a:pt x="1034797" y="630680"/>
                </a:cubicBezTo>
                <a:cubicBezTo>
                  <a:pt x="1050300" y="608852"/>
                  <a:pt x="1058051" y="584543"/>
                  <a:pt x="1058051" y="557754"/>
                </a:cubicBezTo>
                <a:cubicBezTo>
                  <a:pt x="1058051" y="510625"/>
                  <a:pt x="1043974" y="474039"/>
                  <a:pt x="1015821" y="447994"/>
                </a:cubicBezTo>
                <a:cubicBezTo>
                  <a:pt x="987668" y="421949"/>
                  <a:pt x="949531" y="408926"/>
                  <a:pt x="901410" y="408926"/>
                </a:cubicBezTo>
                <a:close/>
                <a:moveTo>
                  <a:pt x="480077" y="408926"/>
                </a:moveTo>
                <a:cubicBezTo>
                  <a:pt x="427987" y="408926"/>
                  <a:pt x="386935" y="426786"/>
                  <a:pt x="356922" y="462504"/>
                </a:cubicBezTo>
                <a:cubicBezTo>
                  <a:pt x="326908" y="498223"/>
                  <a:pt x="311901" y="546716"/>
                  <a:pt x="311901" y="607984"/>
                </a:cubicBezTo>
                <a:lnTo>
                  <a:pt x="311901" y="767230"/>
                </a:lnTo>
                <a:cubicBezTo>
                  <a:pt x="311901" y="828746"/>
                  <a:pt x="327032" y="877301"/>
                  <a:pt x="357294" y="912896"/>
                </a:cubicBezTo>
                <a:cubicBezTo>
                  <a:pt x="387556" y="948490"/>
                  <a:pt x="428731" y="966288"/>
                  <a:pt x="480821" y="966288"/>
                </a:cubicBezTo>
                <a:cubicBezTo>
                  <a:pt x="532911" y="966288"/>
                  <a:pt x="573901" y="948552"/>
                  <a:pt x="603790" y="913082"/>
                </a:cubicBezTo>
                <a:cubicBezTo>
                  <a:pt x="633680" y="877611"/>
                  <a:pt x="648625" y="828994"/>
                  <a:pt x="648625" y="767230"/>
                </a:cubicBezTo>
                <a:lnTo>
                  <a:pt x="648625" y="607984"/>
                </a:lnTo>
                <a:cubicBezTo>
                  <a:pt x="648625" y="546716"/>
                  <a:pt x="633556" y="498223"/>
                  <a:pt x="603418" y="462504"/>
                </a:cubicBezTo>
                <a:cubicBezTo>
                  <a:pt x="573281" y="426786"/>
                  <a:pt x="532167" y="408926"/>
                  <a:pt x="480077" y="408926"/>
                </a:cubicBezTo>
                <a:close/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233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A_矩形 76"/>
          <p:cNvSpPr/>
          <p:nvPr>
            <p:custDataLst>
              <p:tags r:id="rId1"/>
            </p:custDataLst>
          </p:nvPr>
        </p:nvSpPr>
        <p:spPr>
          <a:xfrm>
            <a:off x="-19050" y="5623940"/>
            <a:ext cx="12211050" cy="1234062"/>
          </a:xfrm>
          <a:prstGeom prst="rect">
            <a:avLst/>
          </a:pr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" name="PA_直接连接符 1"/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2510250" y="3012646"/>
            <a:ext cx="1568000" cy="215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PA_组合 2"/>
          <p:cNvGrpSpPr/>
          <p:nvPr>
            <p:custDataLst>
              <p:tags r:id="rId3"/>
            </p:custDataLst>
          </p:nvPr>
        </p:nvGrpSpPr>
        <p:grpSpPr>
          <a:xfrm>
            <a:off x="1972462" y="2842831"/>
            <a:ext cx="484780" cy="341788"/>
            <a:chOff x="10083126" y="265725"/>
            <a:chExt cx="484780" cy="341788"/>
          </a:xfrm>
        </p:grpSpPr>
        <p:sp>
          <p:nvSpPr>
            <p:cNvPr id="4" name="PA_矩形 6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0083126" y="328503"/>
              <a:ext cx="484780" cy="279010"/>
            </a:xfrm>
            <a:prstGeom prst="rect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PA_Line 61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10083126" y="422670"/>
              <a:ext cx="48478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PA_任意多边形 616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10285408" y="422670"/>
              <a:ext cx="80216" cy="45340"/>
            </a:xfrm>
            <a:custGeom>
              <a:avLst/>
              <a:gdLst>
                <a:gd name="T0" fmla="*/ 0 w 23"/>
                <a:gd name="T1" fmla="*/ 0 h 13"/>
                <a:gd name="T2" fmla="*/ 0 w 23"/>
                <a:gd name="T3" fmla="*/ 13 h 13"/>
                <a:gd name="T4" fmla="*/ 23 w 23"/>
                <a:gd name="T5" fmla="*/ 13 h 13"/>
                <a:gd name="T6" fmla="*/ 23 w 2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3">
                  <a:moveTo>
                    <a:pt x="0" y="0"/>
                  </a:moveTo>
                  <a:lnTo>
                    <a:pt x="0" y="13"/>
                  </a:lnTo>
                  <a:lnTo>
                    <a:pt x="23" y="13"/>
                  </a:lnTo>
                  <a:lnTo>
                    <a:pt x="23" y="0"/>
                  </a:ln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PA_任意多边形 617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10254020" y="265725"/>
              <a:ext cx="139505" cy="62777"/>
            </a:xfrm>
            <a:custGeom>
              <a:avLst/>
              <a:gdLst>
                <a:gd name="T0" fmla="*/ 0 w 72"/>
                <a:gd name="T1" fmla="*/ 32 h 32"/>
                <a:gd name="T2" fmla="*/ 36 w 72"/>
                <a:gd name="T3" fmla="*/ 0 h 32"/>
                <a:gd name="T4" fmla="*/ 72 w 72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32">
                  <a:moveTo>
                    <a:pt x="0" y="32"/>
                  </a:moveTo>
                  <a:cubicBezTo>
                    <a:pt x="0" y="32"/>
                    <a:pt x="0" y="0"/>
                    <a:pt x="36" y="0"/>
                  </a:cubicBezTo>
                  <a:cubicBezTo>
                    <a:pt x="72" y="0"/>
                    <a:pt x="72" y="32"/>
                    <a:pt x="72" y="32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PA_文本框 20"/>
          <p:cNvSpPr txBox="1"/>
          <p:nvPr>
            <p:custDataLst>
              <p:tags r:id="rId4"/>
            </p:custDataLst>
          </p:nvPr>
        </p:nvSpPr>
        <p:spPr>
          <a:xfrm>
            <a:off x="2672473" y="2553005"/>
            <a:ext cx="125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個月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PA_文本框 21"/>
          <p:cNvSpPr txBox="1"/>
          <p:nvPr>
            <p:custDataLst>
              <p:tags r:id="rId5"/>
            </p:custDataLst>
          </p:nvPr>
        </p:nvSpPr>
        <p:spPr>
          <a:xfrm>
            <a:off x="4858306" y="2550905"/>
            <a:ext cx="115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個月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PA_文本框 22"/>
          <p:cNvSpPr txBox="1"/>
          <p:nvPr>
            <p:custDataLst>
              <p:tags r:id="rId6"/>
            </p:custDataLst>
          </p:nvPr>
        </p:nvSpPr>
        <p:spPr>
          <a:xfrm>
            <a:off x="7075333" y="2544148"/>
            <a:ext cx="164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PA_文本框 23"/>
          <p:cNvSpPr txBox="1"/>
          <p:nvPr>
            <p:custDataLst>
              <p:tags r:id="rId7"/>
            </p:custDataLst>
          </p:nvPr>
        </p:nvSpPr>
        <p:spPr>
          <a:xfrm>
            <a:off x="1765637" y="3319899"/>
            <a:ext cx="902811" cy="738664"/>
          </a:xfrm>
          <a:prstGeom prst="roundRect">
            <a:avLst>
              <a:gd name="adj" fmla="val 0"/>
            </a:avLst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昌祐科技</a:t>
            </a:r>
            <a:endParaRPr lang="en-US" altLang="zh-TW" sz="1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  <a:p>
            <a:pPr algn="ctr"/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2015</a:t>
            </a:r>
          </a:p>
          <a:p>
            <a:pPr algn="ctr"/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PA_文本框 24"/>
          <p:cNvSpPr txBox="1"/>
          <p:nvPr>
            <p:custDataLst>
              <p:tags r:id="rId8"/>
            </p:custDataLst>
          </p:nvPr>
        </p:nvSpPr>
        <p:spPr>
          <a:xfrm>
            <a:off x="853885" y="3765039"/>
            <a:ext cx="27184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研發工程師</a:t>
            </a:r>
            <a:endParaRPr lang="en-US" altLang="zh-TW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健身器材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軟體開發</a:t>
            </a:r>
            <a:endParaRPr lang="en-US" altLang="zh-TW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TW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Server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PA_文本框 25"/>
          <p:cNvSpPr txBox="1"/>
          <p:nvPr>
            <p:custDataLst>
              <p:tags r:id="rId9"/>
            </p:custDataLst>
          </p:nvPr>
        </p:nvSpPr>
        <p:spPr>
          <a:xfrm>
            <a:off x="3890505" y="3319899"/>
            <a:ext cx="902811" cy="523220"/>
          </a:xfrm>
          <a:prstGeom prst="roundRect">
            <a:avLst>
              <a:gd name="adj" fmla="val 0"/>
            </a:avLst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日月知識</a:t>
            </a:r>
            <a:endParaRPr lang="en-US" altLang="zh-TW" sz="1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  <a:p>
            <a:pPr algn="ctr"/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2016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PA_文本框 26"/>
          <p:cNvSpPr txBox="1"/>
          <p:nvPr>
            <p:custDataLst>
              <p:tags r:id="rId10"/>
            </p:custDataLst>
          </p:nvPr>
        </p:nvSpPr>
        <p:spPr>
          <a:xfrm>
            <a:off x="2982689" y="3765039"/>
            <a:ext cx="27184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資訊工程師</a:t>
            </a:r>
            <a:endParaRPr lang="en-US" altLang="zh-TW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網頁設計、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軟體開發</a:t>
            </a:r>
            <a:endParaRPr lang="en-US" altLang="zh-TW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PHP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C#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PA_文本框 27"/>
          <p:cNvSpPr txBox="1"/>
          <p:nvPr>
            <p:custDataLst>
              <p:tags r:id="rId11"/>
            </p:custDataLst>
          </p:nvPr>
        </p:nvSpPr>
        <p:spPr>
          <a:xfrm>
            <a:off x="6037079" y="3319899"/>
            <a:ext cx="902811" cy="523220"/>
          </a:xfrm>
          <a:prstGeom prst="roundRect">
            <a:avLst>
              <a:gd name="adj" fmla="val 0"/>
            </a:avLst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矽品精密</a:t>
            </a:r>
            <a:endParaRPr lang="en-US" altLang="zh-TW" sz="1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  <a:p>
            <a:pPr algn="ctr"/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2016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PA_文本框 28"/>
          <p:cNvSpPr txBox="1"/>
          <p:nvPr>
            <p:custDataLst>
              <p:tags r:id="rId12"/>
            </p:custDataLst>
          </p:nvPr>
        </p:nvSpPr>
        <p:spPr>
          <a:xfrm>
            <a:off x="5129263" y="3765039"/>
            <a:ext cx="271844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研發工程師</a:t>
            </a:r>
            <a:endParaRPr lang="en-US" altLang="zh-TW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韌體開發、軟體開發、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TW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Golang</a:t>
            </a:r>
            <a:r>
              <a:rPr lang="zh-TW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Node.js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PA_直接连接符 35"/>
          <p:cNvCxnSpPr>
            <a:cxnSpLocks/>
          </p:cNvCxnSpPr>
          <p:nvPr>
            <p:custDataLst>
              <p:tags r:id="rId13"/>
            </p:custDataLst>
          </p:nvPr>
        </p:nvCxnSpPr>
        <p:spPr>
          <a:xfrm flipV="1">
            <a:off x="6785114" y="2999776"/>
            <a:ext cx="2199676" cy="139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A_矩形 78"/>
          <p:cNvSpPr/>
          <p:nvPr>
            <p:custDataLst>
              <p:tags r:id="rId14"/>
            </p:custDataLst>
          </p:nvPr>
        </p:nvSpPr>
        <p:spPr>
          <a:xfrm>
            <a:off x="377240" y="29392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E74C2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工作經歷</a:t>
            </a:r>
            <a:endParaRPr lang="zh-CN" altLang="en-US" sz="3600" b="1" dirty="0">
              <a:solidFill>
                <a:srgbClr val="E74C22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" name="PA_矩形 80"/>
          <p:cNvSpPr/>
          <p:nvPr>
            <p:custDataLst>
              <p:tags r:id="rId15"/>
            </p:custDataLst>
          </p:nvPr>
        </p:nvSpPr>
        <p:spPr>
          <a:xfrm>
            <a:off x="428071" y="893766"/>
            <a:ext cx="5059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grpSp>
        <p:nvGrpSpPr>
          <p:cNvPr id="54" name="PA_组合 2">
            <a:extLst>
              <a:ext uri="{FF2B5EF4-FFF2-40B4-BE49-F238E27FC236}">
                <a16:creationId xmlns="" xmlns:a16="http://schemas.microsoft.com/office/drawing/2014/main" id="{8B31760F-04E5-42E3-9BAB-C93F61BE6FAF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4097783" y="2842831"/>
            <a:ext cx="484780" cy="341788"/>
            <a:chOff x="10083126" y="265725"/>
            <a:chExt cx="484780" cy="341788"/>
          </a:xfrm>
        </p:grpSpPr>
        <p:sp>
          <p:nvSpPr>
            <p:cNvPr id="55" name="PA_矩形 614">
              <a:extLst>
                <a:ext uri="{FF2B5EF4-FFF2-40B4-BE49-F238E27FC236}">
                  <a16:creationId xmlns="" xmlns:a16="http://schemas.microsoft.com/office/drawing/2014/main" id="{E2429C15-BF6A-41EC-A4B5-EF050833FDE4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0083126" y="328503"/>
              <a:ext cx="484780" cy="279010"/>
            </a:xfrm>
            <a:prstGeom prst="rect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PA_Line 615">
              <a:extLst>
                <a:ext uri="{FF2B5EF4-FFF2-40B4-BE49-F238E27FC236}">
                  <a16:creationId xmlns="" xmlns:a16="http://schemas.microsoft.com/office/drawing/2014/main" id="{86BB0A68-A649-4ED4-AC3E-5872BA7498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0083126" y="422670"/>
              <a:ext cx="48478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PA_任意多边形 616">
              <a:extLst>
                <a:ext uri="{FF2B5EF4-FFF2-40B4-BE49-F238E27FC236}">
                  <a16:creationId xmlns="" xmlns:a16="http://schemas.microsoft.com/office/drawing/2014/main" id="{3BE4DCA0-0888-4099-A184-539B9863D533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10285408" y="422670"/>
              <a:ext cx="80216" cy="45340"/>
            </a:xfrm>
            <a:custGeom>
              <a:avLst/>
              <a:gdLst>
                <a:gd name="T0" fmla="*/ 0 w 23"/>
                <a:gd name="T1" fmla="*/ 0 h 13"/>
                <a:gd name="T2" fmla="*/ 0 w 23"/>
                <a:gd name="T3" fmla="*/ 13 h 13"/>
                <a:gd name="T4" fmla="*/ 23 w 23"/>
                <a:gd name="T5" fmla="*/ 13 h 13"/>
                <a:gd name="T6" fmla="*/ 23 w 2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3">
                  <a:moveTo>
                    <a:pt x="0" y="0"/>
                  </a:moveTo>
                  <a:lnTo>
                    <a:pt x="0" y="13"/>
                  </a:lnTo>
                  <a:lnTo>
                    <a:pt x="23" y="13"/>
                  </a:lnTo>
                  <a:lnTo>
                    <a:pt x="23" y="0"/>
                  </a:ln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PA_任意多边形 617">
              <a:extLst>
                <a:ext uri="{FF2B5EF4-FFF2-40B4-BE49-F238E27FC236}">
                  <a16:creationId xmlns="" xmlns:a16="http://schemas.microsoft.com/office/drawing/2014/main" id="{5D3A334F-F98F-4639-87A7-A2DF03FC639A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10254020" y="265725"/>
              <a:ext cx="139505" cy="62777"/>
            </a:xfrm>
            <a:custGeom>
              <a:avLst/>
              <a:gdLst>
                <a:gd name="T0" fmla="*/ 0 w 72"/>
                <a:gd name="T1" fmla="*/ 32 h 32"/>
                <a:gd name="T2" fmla="*/ 36 w 72"/>
                <a:gd name="T3" fmla="*/ 0 h 32"/>
                <a:gd name="T4" fmla="*/ 72 w 72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32">
                  <a:moveTo>
                    <a:pt x="0" y="32"/>
                  </a:moveTo>
                  <a:cubicBezTo>
                    <a:pt x="0" y="32"/>
                    <a:pt x="0" y="0"/>
                    <a:pt x="36" y="0"/>
                  </a:cubicBezTo>
                  <a:cubicBezTo>
                    <a:pt x="72" y="0"/>
                    <a:pt x="72" y="32"/>
                    <a:pt x="72" y="32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9" name="PA_组合 2">
            <a:extLst>
              <a:ext uri="{FF2B5EF4-FFF2-40B4-BE49-F238E27FC236}">
                <a16:creationId xmlns="" xmlns:a16="http://schemas.microsoft.com/office/drawing/2014/main" id="{7088F2BE-5609-4F2E-91BF-F6EF67B9D7A6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6232491" y="2842831"/>
            <a:ext cx="484780" cy="341788"/>
            <a:chOff x="10083126" y="265725"/>
            <a:chExt cx="484780" cy="341788"/>
          </a:xfrm>
        </p:grpSpPr>
        <p:sp>
          <p:nvSpPr>
            <p:cNvPr id="60" name="PA_矩形 614">
              <a:extLst>
                <a:ext uri="{FF2B5EF4-FFF2-40B4-BE49-F238E27FC236}">
                  <a16:creationId xmlns="" xmlns:a16="http://schemas.microsoft.com/office/drawing/2014/main" id="{20F3D8D9-9052-4D9C-8B4A-2D6EDAD4A82F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083126" y="328503"/>
              <a:ext cx="484780" cy="279010"/>
            </a:xfrm>
            <a:prstGeom prst="rect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PA_Line 615">
              <a:extLst>
                <a:ext uri="{FF2B5EF4-FFF2-40B4-BE49-F238E27FC236}">
                  <a16:creationId xmlns="" xmlns:a16="http://schemas.microsoft.com/office/drawing/2014/main" id="{BEE68B0C-CDB0-403B-8465-A248C663485D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0083126" y="422670"/>
              <a:ext cx="484780" cy="0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PA_任意多边形 616">
              <a:extLst>
                <a:ext uri="{FF2B5EF4-FFF2-40B4-BE49-F238E27FC236}">
                  <a16:creationId xmlns="" xmlns:a16="http://schemas.microsoft.com/office/drawing/2014/main" id="{03FC4E66-8B0B-49ED-8A39-83C78D89BDD0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0285408" y="422670"/>
              <a:ext cx="80216" cy="45340"/>
            </a:xfrm>
            <a:custGeom>
              <a:avLst/>
              <a:gdLst>
                <a:gd name="T0" fmla="*/ 0 w 23"/>
                <a:gd name="T1" fmla="*/ 0 h 13"/>
                <a:gd name="T2" fmla="*/ 0 w 23"/>
                <a:gd name="T3" fmla="*/ 13 h 13"/>
                <a:gd name="T4" fmla="*/ 23 w 23"/>
                <a:gd name="T5" fmla="*/ 13 h 13"/>
                <a:gd name="T6" fmla="*/ 23 w 2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3">
                  <a:moveTo>
                    <a:pt x="0" y="0"/>
                  </a:moveTo>
                  <a:lnTo>
                    <a:pt x="0" y="13"/>
                  </a:lnTo>
                  <a:lnTo>
                    <a:pt x="23" y="13"/>
                  </a:lnTo>
                  <a:lnTo>
                    <a:pt x="23" y="0"/>
                  </a:ln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PA_任意多边形 617">
              <a:extLst>
                <a:ext uri="{FF2B5EF4-FFF2-40B4-BE49-F238E27FC236}">
                  <a16:creationId xmlns="" xmlns:a16="http://schemas.microsoft.com/office/drawing/2014/main" id="{E9AA1519-B416-4C49-A8A8-AD34D768E8C4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0254020" y="265725"/>
              <a:ext cx="139505" cy="62777"/>
            </a:xfrm>
            <a:custGeom>
              <a:avLst/>
              <a:gdLst>
                <a:gd name="T0" fmla="*/ 0 w 72"/>
                <a:gd name="T1" fmla="*/ 32 h 32"/>
                <a:gd name="T2" fmla="*/ 36 w 72"/>
                <a:gd name="T3" fmla="*/ 0 h 32"/>
                <a:gd name="T4" fmla="*/ 72 w 72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32">
                  <a:moveTo>
                    <a:pt x="0" y="32"/>
                  </a:moveTo>
                  <a:cubicBezTo>
                    <a:pt x="0" y="32"/>
                    <a:pt x="0" y="0"/>
                    <a:pt x="36" y="0"/>
                  </a:cubicBezTo>
                  <a:cubicBezTo>
                    <a:pt x="72" y="0"/>
                    <a:pt x="72" y="32"/>
                    <a:pt x="72" y="32"/>
                  </a:cubicBezTo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64" name="PA_直接连接符 1">
            <a:extLst>
              <a:ext uri="{FF2B5EF4-FFF2-40B4-BE49-F238E27FC236}">
                <a16:creationId xmlns="" xmlns:a16="http://schemas.microsoft.com/office/drawing/2014/main" id="{7AA2ED39-A964-4A29-B87E-7FCBA8DC2001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 flipV="1">
            <a:off x="4651239" y="3012646"/>
            <a:ext cx="1568000" cy="215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image.flaticon.com/icons/png/512/2744/2744256.png">
            <a:extLst>
              <a:ext uri="{FF2B5EF4-FFF2-40B4-BE49-F238E27FC236}">
                <a16:creationId xmlns="" xmlns:a16="http://schemas.microsoft.com/office/drawing/2014/main" id="{9A1295F5-A66D-4008-B63B-A38F7B70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103" y="1620163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1641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20000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20000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20000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79" grpId="0"/>
          <p:bldP spid="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79" grpId="0"/>
          <p:bldP spid="8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452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70941" y="382860"/>
            <a:ext cx="4687535" cy="5581506"/>
            <a:chOff x="870941" y="382860"/>
            <a:chExt cx="4687535" cy="5581506"/>
          </a:xfrm>
        </p:grpSpPr>
        <p:sp>
          <p:nvSpPr>
            <p:cNvPr id="4" name="PA_文本框 3"/>
            <p:cNvSpPr txBox="1"/>
            <p:nvPr>
              <p:custDataLst>
                <p:tags r:id="rId35"/>
              </p:custDataLst>
            </p:nvPr>
          </p:nvSpPr>
          <p:spPr>
            <a:xfrm>
              <a:off x="870941" y="382860"/>
              <a:ext cx="2880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200" b="1" dirty="0" smtClean="0">
                  <a:solidFill>
                    <a:schemeClr val="accent1"/>
                  </a:solidFill>
                </a:rPr>
                <a:t>P2P</a:t>
              </a:r>
              <a:r>
                <a:rPr lang="zh-TW" altLang="en-US" sz="3200" b="1" dirty="0" smtClean="0">
                  <a:solidFill>
                    <a:schemeClr val="accent1"/>
                  </a:solidFill>
                </a:rPr>
                <a:t>網路攝影機</a:t>
              </a:r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5" name="PA_等腰三角形 4"/>
            <p:cNvSpPr/>
            <p:nvPr>
              <p:custDataLst>
                <p:tags r:id="rId36"/>
              </p:custDataLst>
            </p:nvPr>
          </p:nvSpPr>
          <p:spPr>
            <a:xfrm>
              <a:off x="3954324" y="818595"/>
              <a:ext cx="298080" cy="298080"/>
            </a:xfrm>
            <a:prstGeom prst="triangle">
              <a:avLst>
                <a:gd name="adj" fmla="val 100000"/>
              </a:avLst>
            </a:prstGeom>
            <a:solidFill>
              <a:srgbClr val="394D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PA_矩形 6"/>
            <p:cNvSpPr/>
            <p:nvPr>
              <p:custDataLst>
                <p:tags r:id="rId37"/>
              </p:custDataLst>
            </p:nvPr>
          </p:nvSpPr>
          <p:spPr>
            <a:xfrm>
              <a:off x="1175158" y="5428835"/>
              <a:ext cx="438331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年進入公司第一個專案，前任工程師耗了</a:t>
              </a: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年時間研發，最終失敗告終</a:t>
              </a: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28226" y="799098"/>
            <a:ext cx="5420457" cy="4983361"/>
            <a:chOff x="6328226" y="799098"/>
            <a:chExt cx="5420457" cy="4983361"/>
          </a:xfrm>
        </p:grpSpPr>
        <p:sp>
          <p:nvSpPr>
            <p:cNvPr id="8" name="PA_矩形 7"/>
            <p:cNvSpPr/>
            <p:nvPr>
              <p:custDataLst>
                <p:tags r:id="rId3"/>
              </p:custDataLst>
            </p:nvPr>
          </p:nvSpPr>
          <p:spPr>
            <a:xfrm>
              <a:off x="6328226" y="1625600"/>
              <a:ext cx="5061631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</a:t>
              </a:r>
              <a:r>
                <a:rPr lang="zh-TW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解決，專案就成功了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PA_矩形 8"/>
            <p:cNvSpPr/>
            <p:nvPr>
              <p:custDataLst>
                <p:tags r:id="rId4"/>
              </p:custDataLst>
            </p:nvPr>
          </p:nvSpPr>
          <p:spPr>
            <a:xfrm>
              <a:off x="6328226" y="1269056"/>
              <a:ext cx="5061631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TW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把大問題變小問題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PA_矩形 11"/>
            <p:cNvSpPr/>
            <p:nvPr>
              <p:custDataLst>
                <p:tags r:id="rId5"/>
              </p:custDataLst>
            </p:nvPr>
          </p:nvSpPr>
          <p:spPr>
            <a:xfrm>
              <a:off x="7043710" y="3770355"/>
              <a:ext cx="1897091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JPEG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格式、資料量壓縮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PA_矩形 12"/>
            <p:cNvSpPr/>
            <p:nvPr>
              <p:custDataLst>
                <p:tags r:id="rId6"/>
              </p:custDataLst>
            </p:nvPr>
          </p:nvSpPr>
          <p:spPr>
            <a:xfrm>
              <a:off x="7043710" y="3399967"/>
              <a:ext cx="230273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影像訊號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PA_矩形 15"/>
            <p:cNvSpPr/>
            <p:nvPr>
              <p:custDataLst>
                <p:tags r:id="rId7"/>
              </p:custDataLst>
            </p:nvPr>
          </p:nvSpPr>
          <p:spPr>
            <a:xfrm>
              <a:off x="9445945" y="3770355"/>
              <a:ext cx="1897091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P2P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網路傳輸、加密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PA_矩形 16"/>
            <p:cNvSpPr/>
            <p:nvPr>
              <p:custDataLst>
                <p:tags r:id="rId8"/>
              </p:custDataLst>
            </p:nvPr>
          </p:nvSpPr>
          <p:spPr>
            <a:xfrm>
              <a:off x="9445945" y="3399967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網路通訊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PA_矩形 19"/>
            <p:cNvSpPr/>
            <p:nvPr>
              <p:custDataLst>
                <p:tags r:id="rId9"/>
              </p:custDataLst>
            </p:nvPr>
          </p:nvSpPr>
          <p:spPr>
            <a:xfrm>
              <a:off x="7043710" y="5468527"/>
              <a:ext cx="1897091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手機</a:t>
              </a: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、電腦端程式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PA_矩形 20"/>
            <p:cNvSpPr/>
            <p:nvPr>
              <p:custDataLst>
                <p:tags r:id="rId10"/>
              </p:custDataLst>
            </p:nvPr>
          </p:nvSpPr>
          <p:spPr>
            <a:xfrm>
              <a:off x="7043710" y="5098139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應用程式開發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PA_矩形 23"/>
            <p:cNvSpPr/>
            <p:nvPr>
              <p:custDataLst>
                <p:tags r:id="rId11"/>
              </p:custDataLst>
            </p:nvPr>
          </p:nvSpPr>
          <p:spPr>
            <a:xfrm>
              <a:off x="9445945" y="5468527"/>
              <a:ext cx="1897091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電路設計、韌體最佳化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PA_矩形 24"/>
            <p:cNvSpPr/>
            <p:nvPr>
              <p:custDataLst>
                <p:tags r:id="rId12"/>
              </p:custDataLst>
            </p:nvPr>
          </p:nvSpPr>
          <p:spPr>
            <a:xfrm>
              <a:off x="9445945" y="5098139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電路最佳化、省電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PA_组合 26"/>
            <p:cNvGrpSpPr/>
            <p:nvPr>
              <p:custDataLst>
                <p:tags r:id="rId13"/>
              </p:custDataLst>
            </p:nvPr>
          </p:nvGrpSpPr>
          <p:grpSpPr>
            <a:xfrm>
              <a:off x="10726373" y="799098"/>
              <a:ext cx="318681" cy="319608"/>
              <a:chOff x="6413501" y="1550988"/>
              <a:chExt cx="546100" cy="547688"/>
            </a:xfrm>
          </p:grpSpPr>
          <p:sp>
            <p:nvSpPr>
              <p:cNvPr id="28" name="PA_椭圆 8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413501" y="1550988"/>
                <a:ext cx="546100" cy="547688"/>
              </a:xfrm>
              <a:prstGeom prst="ellips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PA_Line 8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H="1">
                <a:off x="6623051" y="1733551"/>
                <a:ext cx="174625" cy="174625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PA_Line 86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6572251" y="1844676"/>
                <a:ext cx="63500" cy="6350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" name="PA_组合 30"/>
            <p:cNvGrpSpPr/>
            <p:nvPr>
              <p:custDataLst>
                <p:tags r:id="rId14"/>
              </p:custDataLst>
            </p:nvPr>
          </p:nvGrpSpPr>
          <p:grpSpPr>
            <a:xfrm>
              <a:off x="7220378" y="2992602"/>
              <a:ext cx="318682" cy="274214"/>
              <a:chOff x="495301" y="523876"/>
              <a:chExt cx="546101" cy="469900"/>
            </a:xfrm>
          </p:grpSpPr>
          <p:sp>
            <p:nvSpPr>
              <p:cNvPr id="32" name="PA_任意多边形 5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06426" y="631826"/>
                <a:ext cx="434975" cy="361950"/>
              </a:xfrm>
              <a:custGeom>
                <a:avLst/>
                <a:gdLst>
                  <a:gd name="T0" fmla="*/ 153 w 153"/>
                  <a:gd name="T1" fmla="*/ 121 h 127"/>
                  <a:gd name="T2" fmla="*/ 147 w 153"/>
                  <a:gd name="T3" fmla="*/ 127 h 127"/>
                  <a:gd name="T4" fmla="*/ 6 w 153"/>
                  <a:gd name="T5" fmla="*/ 127 h 127"/>
                  <a:gd name="T6" fmla="*/ 0 w 153"/>
                  <a:gd name="T7" fmla="*/ 121 h 127"/>
                  <a:gd name="T8" fmla="*/ 0 w 153"/>
                  <a:gd name="T9" fmla="*/ 6 h 127"/>
                  <a:gd name="T10" fmla="*/ 6 w 153"/>
                  <a:gd name="T11" fmla="*/ 0 h 127"/>
                  <a:gd name="T12" fmla="*/ 147 w 153"/>
                  <a:gd name="T13" fmla="*/ 0 h 127"/>
                  <a:gd name="T14" fmla="*/ 153 w 153"/>
                  <a:gd name="T15" fmla="*/ 6 h 127"/>
                  <a:gd name="T16" fmla="*/ 153 w 153"/>
                  <a:gd name="T17" fmla="*/ 12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127">
                    <a:moveTo>
                      <a:pt x="153" y="121"/>
                    </a:moveTo>
                    <a:cubicBezTo>
                      <a:pt x="153" y="124"/>
                      <a:pt x="151" y="127"/>
                      <a:pt x="147" y="127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2" y="127"/>
                      <a:pt x="0" y="124"/>
                      <a:pt x="0" y="1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51" y="0"/>
                      <a:pt x="153" y="3"/>
                      <a:pt x="153" y="6"/>
                    </a:cubicBezTo>
                    <a:lnTo>
                      <a:pt x="153" y="121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PA_任意多边形 6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95301" y="523876"/>
                <a:ext cx="438150" cy="361950"/>
              </a:xfrm>
              <a:custGeom>
                <a:avLst/>
                <a:gdLst>
                  <a:gd name="T0" fmla="*/ 20 w 154"/>
                  <a:gd name="T1" fmla="*/ 127 h 127"/>
                  <a:gd name="T2" fmla="*/ 7 w 154"/>
                  <a:gd name="T3" fmla="*/ 127 h 127"/>
                  <a:gd name="T4" fmla="*/ 0 w 154"/>
                  <a:gd name="T5" fmla="*/ 121 h 127"/>
                  <a:gd name="T6" fmla="*/ 0 w 154"/>
                  <a:gd name="T7" fmla="*/ 6 h 127"/>
                  <a:gd name="T8" fmla="*/ 7 w 154"/>
                  <a:gd name="T9" fmla="*/ 0 h 127"/>
                  <a:gd name="T10" fmla="*/ 148 w 154"/>
                  <a:gd name="T11" fmla="*/ 0 h 127"/>
                  <a:gd name="T12" fmla="*/ 154 w 154"/>
                  <a:gd name="T13" fmla="*/ 6 h 127"/>
                  <a:gd name="T14" fmla="*/ 154 w 154"/>
                  <a:gd name="T15" fmla="*/ 2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27">
                    <a:moveTo>
                      <a:pt x="20" y="127"/>
                    </a:moveTo>
                    <a:cubicBezTo>
                      <a:pt x="7" y="127"/>
                      <a:pt x="7" y="127"/>
                      <a:pt x="7" y="127"/>
                    </a:cubicBezTo>
                    <a:cubicBezTo>
                      <a:pt x="3" y="127"/>
                      <a:pt x="0" y="124"/>
                      <a:pt x="0" y="1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1" y="0"/>
                      <a:pt x="154" y="2"/>
                      <a:pt x="154" y="6"/>
                    </a:cubicBezTo>
                    <a:cubicBezTo>
                      <a:pt x="154" y="20"/>
                      <a:pt x="154" y="20"/>
                      <a:pt x="154" y="20"/>
                    </a:cubicBezTo>
                  </a:path>
                </a:pathLst>
              </a:cu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PA_任意多边形 7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46114" y="831851"/>
                <a:ext cx="395288" cy="161925"/>
              </a:xfrm>
              <a:custGeom>
                <a:avLst/>
                <a:gdLst>
                  <a:gd name="T0" fmla="*/ 0 w 249"/>
                  <a:gd name="T1" fmla="*/ 102 h 102"/>
                  <a:gd name="T2" fmla="*/ 102 w 249"/>
                  <a:gd name="T3" fmla="*/ 0 h 102"/>
                  <a:gd name="T4" fmla="*/ 147 w 249"/>
                  <a:gd name="T5" fmla="*/ 48 h 102"/>
                  <a:gd name="T6" fmla="*/ 194 w 249"/>
                  <a:gd name="T7" fmla="*/ 0 h 102"/>
                  <a:gd name="T8" fmla="*/ 249 w 249"/>
                  <a:gd name="T9" fmla="*/ 4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102">
                    <a:moveTo>
                      <a:pt x="0" y="102"/>
                    </a:moveTo>
                    <a:lnTo>
                      <a:pt x="102" y="0"/>
                    </a:lnTo>
                    <a:lnTo>
                      <a:pt x="147" y="48"/>
                    </a:lnTo>
                    <a:lnTo>
                      <a:pt x="194" y="0"/>
                    </a:lnTo>
                    <a:lnTo>
                      <a:pt x="249" y="48"/>
                    </a:lnTo>
                  </a:path>
                </a:pathLst>
              </a:cu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PA_椭圆 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66751" y="717551"/>
                <a:ext cx="84138" cy="85725"/>
              </a:xfrm>
              <a:prstGeom prst="ellips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" name="PA_组合 35"/>
            <p:cNvGrpSpPr/>
            <p:nvPr>
              <p:custDataLst>
                <p:tags r:id="rId15"/>
              </p:custDataLst>
            </p:nvPr>
          </p:nvGrpSpPr>
          <p:grpSpPr>
            <a:xfrm>
              <a:off x="9600065" y="2957718"/>
              <a:ext cx="318681" cy="319608"/>
              <a:chOff x="2862264" y="1550988"/>
              <a:chExt cx="546100" cy="547688"/>
            </a:xfrm>
          </p:grpSpPr>
          <p:sp>
            <p:nvSpPr>
              <p:cNvPr id="37" name="PA_椭圆 7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862264" y="1550988"/>
                <a:ext cx="546100" cy="547688"/>
              </a:xfrm>
              <a:prstGeom prst="ellips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PA_Line 77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135314" y="1700213"/>
                <a:ext cx="0" cy="244475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PA_Line 78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008314" y="1822451"/>
                <a:ext cx="255588" cy="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0" name="PA_组合 39"/>
            <p:cNvGrpSpPr/>
            <p:nvPr>
              <p:custDataLst>
                <p:tags r:id="rId16"/>
              </p:custDataLst>
            </p:nvPr>
          </p:nvGrpSpPr>
          <p:grpSpPr>
            <a:xfrm>
              <a:off x="7220377" y="4693708"/>
              <a:ext cx="318682" cy="296448"/>
              <a:chOff x="495301" y="3711576"/>
              <a:chExt cx="546101" cy="508000"/>
            </a:xfrm>
          </p:grpSpPr>
          <p:sp>
            <p:nvSpPr>
              <p:cNvPr id="41" name="PA_Line 124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28689" y="3868738"/>
                <a:ext cx="0" cy="225425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PA_Line 125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H="1">
                <a:off x="817564" y="3983038"/>
                <a:ext cx="223838" cy="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PA_任意多边形 126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95301" y="3711576"/>
                <a:ext cx="433388" cy="508000"/>
              </a:xfrm>
              <a:custGeom>
                <a:avLst/>
                <a:gdLst>
                  <a:gd name="T0" fmla="*/ 152 w 152"/>
                  <a:gd name="T1" fmla="*/ 155 h 178"/>
                  <a:gd name="T2" fmla="*/ 152 w 152"/>
                  <a:gd name="T3" fmla="*/ 164 h 178"/>
                  <a:gd name="T4" fmla="*/ 138 w 152"/>
                  <a:gd name="T5" fmla="*/ 178 h 178"/>
                  <a:gd name="T6" fmla="*/ 13 w 152"/>
                  <a:gd name="T7" fmla="*/ 178 h 178"/>
                  <a:gd name="T8" fmla="*/ 0 w 152"/>
                  <a:gd name="T9" fmla="*/ 164 h 178"/>
                  <a:gd name="T10" fmla="*/ 0 w 152"/>
                  <a:gd name="T11" fmla="*/ 14 h 178"/>
                  <a:gd name="T12" fmla="*/ 13 w 152"/>
                  <a:gd name="T13" fmla="*/ 0 h 178"/>
                  <a:gd name="T14" fmla="*/ 138 w 152"/>
                  <a:gd name="T15" fmla="*/ 0 h 178"/>
                  <a:gd name="T16" fmla="*/ 152 w 152"/>
                  <a:gd name="T17" fmla="*/ 14 h 178"/>
                  <a:gd name="T18" fmla="*/ 152 w 152"/>
                  <a:gd name="T19" fmla="*/ 3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78">
                    <a:moveTo>
                      <a:pt x="152" y="155"/>
                    </a:move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2" y="172"/>
                      <a:pt x="146" y="178"/>
                      <a:pt x="138" y="178"/>
                    </a:cubicBezTo>
                    <a:cubicBezTo>
                      <a:pt x="13" y="178"/>
                      <a:pt x="13" y="178"/>
                      <a:pt x="13" y="178"/>
                    </a:cubicBezTo>
                    <a:cubicBezTo>
                      <a:pt x="6" y="178"/>
                      <a:pt x="0" y="172"/>
                      <a:pt x="0" y="16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6" y="0"/>
                      <a:pt x="152" y="6"/>
                      <a:pt x="152" y="14"/>
                    </a:cubicBezTo>
                    <a:cubicBezTo>
                      <a:pt x="152" y="38"/>
                      <a:pt x="152" y="38"/>
                      <a:pt x="152" y="38"/>
                    </a:cubicBezTo>
                  </a:path>
                </a:pathLst>
              </a:cu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4" name="PA_组合 43"/>
            <p:cNvGrpSpPr/>
            <p:nvPr>
              <p:custDataLst>
                <p:tags r:id="rId17"/>
              </p:custDataLst>
            </p:nvPr>
          </p:nvGrpSpPr>
          <p:grpSpPr>
            <a:xfrm>
              <a:off x="9600064" y="4729683"/>
              <a:ext cx="318681" cy="196396"/>
              <a:chOff x="1679576" y="4870451"/>
              <a:chExt cx="546100" cy="336550"/>
            </a:xfrm>
          </p:grpSpPr>
          <p:sp>
            <p:nvSpPr>
              <p:cNvPr id="45" name="PA_Line 172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790701" y="4870451"/>
                <a:ext cx="320675" cy="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PA_Line 173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79576" y="4981576"/>
                <a:ext cx="546100" cy="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PA_Line 17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744664" y="5095876"/>
                <a:ext cx="412750" cy="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PA_Line 17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778001" y="5207001"/>
                <a:ext cx="347663" cy="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9" name="PA_矩形 76"/>
          <p:cNvSpPr/>
          <p:nvPr>
            <p:custDataLst>
              <p:tags r:id="rId2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66" y="2792641"/>
            <a:ext cx="4411502" cy="24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39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4526280"/>
          </a:xfrm>
          <a:prstGeom prst="rect">
            <a:avLst/>
          </a:pr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A_文本框 12"/>
          <p:cNvSpPr txBox="1"/>
          <p:nvPr>
            <p:custDataLst>
              <p:tags r:id="rId2"/>
            </p:custDataLst>
          </p:nvPr>
        </p:nvSpPr>
        <p:spPr>
          <a:xfrm>
            <a:off x="3137338" y="354724"/>
            <a:ext cx="591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問題都解決了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  <p:cxnSp>
        <p:nvCxnSpPr>
          <p:cNvPr id="15" name="PA_直接连接符 14"/>
          <p:cNvCxnSpPr/>
          <p:nvPr>
            <p:custDataLst>
              <p:tags r:id="rId3"/>
            </p:custDataLst>
          </p:nvPr>
        </p:nvCxnSpPr>
        <p:spPr>
          <a:xfrm>
            <a:off x="5768340" y="1205615"/>
            <a:ext cx="64113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文本框 16"/>
          <p:cNvSpPr txBox="1"/>
          <p:nvPr>
            <p:custDataLst>
              <p:tags r:id="rId4"/>
            </p:custDataLst>
          </p:nvPr>
        </p:nvSpPr>
        <p:spPr>
          <a:xfrm>
            <a:off x="1308101" y="5732452"/>
            <a:ext cx="9575800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因為廠商的總總銷售因素，並沒有正式量產販售，技術轉移給其他人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" y="2398243"/>
            <a:ext cx="3762654" cy="2497984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065" y="2393323"/>
            <a:ext cx="3761736" cy="2507824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1818845"/>
            <a:ext cx="5334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1107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452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87962" y="382860"/>
            <a:ext cx="4570514" cy="5581506"/>
            <a:chOff x="987962" y="382860"/>
            <a:chExt cx="4570514" cy="5581506"/>
          </a:xfrm>
        </p:grpSpPr>
        <p:sp>
          <p:nvSpPr>
            <p:cNvPr id="4" name="PA_文本框 3"/>
            <p:cNvSpPr txBox="1"/>
            <p:nvPr>
              <p:custDataLst>
                <p:tags r:id="rId35"/>
              </p:custDataLst>
            </p:nvPr>
          </p:nvSpPr>
          <p:spPr>
            <a:xfrm>
              <a:off x="987962" y="382860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accent1"/>
                  </a:solidFill>
                </a:rPr>
                <a:t>超省電發報器</a:t>
              </a:r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5" name="PA_等腰三角形 4"/>
            <p:cNvSpPr/>
            <p:nvPr>
              <p:custDataLst>
                <p:tags r:id="rId36"/>
              </p:custDataLst>
            </p:nvPr>
          </p:nvSpPr>
          <p:spPr>
            <a:xfrm>
              <a:off x="3954324" y="818595"/>
              <a:ext cx="298080" cy="298080"/>
            </a:xfrm>
            <a:prstGeom prst="triangle">
              <a:avLst>
                <a:gd name="adj" fmla="val 100000"/>
              </a:avLst>
            </a:prstGeom>
            <a:solidFill>
              <a:srgbClr val="394D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PA_矩形 6"/>
            <p:cNvSpPr/>
            <p:nvPr>
              <p:custDataLst>
                <p:tags r:id="rId37"/>
              </p:custDataLst>
            </p:nvPr>
          </p:nvSpPr>
          <p:spPr>
            <a:xfrm>
              <a:off x="1175158" y="5428835"/>
              <a:ext cx="438331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有一天跟廠商開會討論電子門鎖，突發奇想的產物，</a:t>
              </a:r>
              <a:endPara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只要有</a:t>
              </a:r>
              <a:r>
                <a:rPr lang="en-US" altLang="zh-TW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Wifi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，裝載一顆電池就能監控開關狀態。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28226" y="799098"/>
            <a:ext cx="5420457" cy="4983361"/>
            <a:chOff x="6328226" y="799098"/>
            <a:chExt cx="5420457" cy="4983361"/>
          </a:xfrm>
        </p:grpSpPr>
        <p:sp>
          <p:nvSpPr>
            <p:cNvPr id="8" name="PA_矩形 7"/>
            <p:cNvSpPr/>
            <p:nvPr>
              <p:custDataLst>
                <p:tags r:id="rId3"/>
              </p:custDataLst>
            </p:nvPr>
          </p:nvSpPr>
          <p:spPr>
            <a:xfrm>
              <a:off x="6328226" y="1625600"/>
              <a:ext cx="5061631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</a:t>
              </a:r>
              <a:r>
                <a:rPr lang="zh-TW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解決，專案就成功了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PA_矩形 8"/>
            <p:cNvSpPr/>
            <p:nvPr>
              <p:custDataLst>
                <p:tags r:id="rId4"/>
              </p:custDataLst>
            </p:nvPr>
          </p:nvSpPr>
          <p:spPr>
            <a:xfrm>
              <a:off x="6328226" y="1269056"/>
              <a:ext cx="5061631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TW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把大問題變小問題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PA_矩形 11"/>
            <p:cNvSpPr/>
            <p:nvPr>
              <p:custDataLst>
                <p:tags r:id="rId5"/>
              </p:custDataLst>
            </p:nvPr>
          </p:nvSpPr>
          <p:spPr>
            <a:xfrm>
              <a:off x="7043710" y="3770355"/>
              <a:ext cx="1897091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TW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LINE</a:t>
              </a:r>
              <a:r>
                <a:rPr lang="zh-TW" altLang="en-US" sz="12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通知、電子信箱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PA_矩形 12"/>
            <p:cNvSpPr/>
            <p:nvPr>
              <p:custDataLst>
                <p:tags r:id="rId6"/>
              </p:custDataLst>
            </p:nvPr>
          </p:nvSpPr>
          <p:spPr>
            <a:xfrm>
              <a:off x="7043710" y="3399967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推播通知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PA_矩形 15"/>
            <p:cNvSpPr/>
            <p:nvPr>
              <p:custDataLst>
                <p:tags r:id="rId7"/>
              </p:custDataLst>
            </p:nvPr>
          </p:nvSpPr>
          <p:spPr>
            <a:xfrm>
              <a:off x="9445945" y="3770355"/>
              <a:ext cx="1897091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HTTPS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連線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PA_矩形 16"/>
            <p:cNvSpPr/>
            <p:nvPr>
              <p:custDataLst>
                <p:tags r:id="rId8"/>
              </p:custDataLst>
            </p:nvPr>
          </p:nvSpPr>
          <p:spPr>
            <a:xfrm>
              <a:off x="9445945" y="3399967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網路通訊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PA_矩形 19"/>
            <p:cNvSpPr/>
            <p:nvPr>
              <p:custDataLst>
                <p:tags r:id="rId9"/>
              </p:custDataLst>
            </p:nvPr>
          </p:nvSpPr>
          <p:spPr>
            <a:xfrm>
              <a:off x="7043710" y="5468527"/>
              <a:ext cx="1897091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保險箱、窗戶</a:t>
              </a: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…..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PA_矩形 20"/>
            <p:cNvSpPr/>
            <p:nvPr>
              <p:custDataLst>
                <p:tags r:id="rId10"/>
              </p:custDataLst>
            </p:nvPr>
          </p:nvSpPr>
          <p:spPr>
            <a:xfrm>
              <a:off x="7043710" y="5098139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應用發想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PA_矩形 23"/>
            <p:cNvSpPr/>
            <p:nvPr>
              <p:custDataLst>
                <p:tags r:id="rId11"/>
              </p:custDataLst>
            </p:nvPr>
          </p:nvSpPr>
          <p:spPr>
            <a:xfrm>
              <a:off x="9445945" y="5468527"/>
              <a:ext cx="1897091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電路設計、全斷電設計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PA_矩形 24"/>
            <p:cNvSpPr/>
            <p:nvPr>
              <p:custDataLst>
                <p:tags r:id="rId12"/>
              </p:custDataLst>
            </p:nvPr>
          </p:nvSpPr>
          <p:spPr>
            <a:xfrm>
              <a:off x="9445945" y="5098139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電路最佳化、省電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PA_组合 26"/>
            <p:cNvGrpSpPr/>
            <p:nvPr>
              <p:custDataLst>
                <p:tags r:id="rId13"/>
              </p:custDataLst>
            </p:nvPr>
          </p:nvGrpSpPr>
          <p:grpSpPr>
            <a:xfrm>
              <a:off x="10726373" y="799098"/>
              <a:ext cx="318681" cy="319608"/>
              <a:chOff x="6413501" y="1550988"/>
              <a:chExt cx="546100" cy="547688"/>
            </a:xfrm>
          </p:grpSpPr>
          <p:sp>
            <p:nvSpPr>
              <p:cNvPr id="28" name="PA_椭圆 8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413501" y="1550988"/>
                <a:ext cx="546100" cy="547688"/>
              </a:xfrm>
              <a:prstGeom prst="ellips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PA_Line 8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H="1">
                <a:off x="6623051" y="1733551"/>
                <a:ext cx="174625" cy="174625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PA_Line 86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6572251" y="1844676"/>
                <a:ext cx="63500" cy="6350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" name="PA_组合 30"/>
            <p:cNvGrpSpPr/>
            <p:nvPr>
              <p:custDataLst>
                <p:tags r:id="rId14"/>
              </p:custDataLst>
            </p:nvPr>
          </p:nvGrpSpPr>
          <p:grpSpPr>
            <a:xfrm>
              <a:off x="7220378" y="2992602"/>
              <a:ext cx="318682" cy="274214"/>
              <a:chOff x="495301" y="523876"/>
              <a:chExt cx="546101" cy="469900"/>
            </a:xfrm>
          </p:grpSpPr>
          <p:sp>
            <p:nvSpPr>
              <p:cNvPr id="32" name="PA_任意多边形 5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06426" y="631826"/>
                <a:ext cx="434975" cy="361950"/>
              </a:xfrm>
              <a:custGeom>
                <a:avLst/>
                <a:gdLst>
                  <a:gd name="T0" fmla="*/ 153 w 153"/>
                  <a:gd name="T1" fmla="*/ 121 h 127"/>
                  <a:gd name="T2" fmla="*/ 147 w 153"/>
                  <a:gd name="T3" fmla="*/ 127 h 127"/>
                  <a:gd name="T4" fmla="*/ 6 w 153"/>
                  <a:gd name="T5" fmla="*/ 127 h 127"/>
                  <a:gd name="T6" fmla="*/ 0 w 153"/>
                  <a:gd name="T7" fmla="*/ 121 h 127"/>
                  <a:gd name="T8" fmla="*/ 0 w 153"/>
                  <a:gd name="T9" fmla="*/ 6 h 127"/>
                  <a:gd name="T10" fmla="*/ 6 w 153"/>
                  <a:gd name="T11" fmla="*/ 0 h 127"/>
                  <a:gd name="T12" fmla="*/ 147 w 153"/>
                  <a:gd name="T13" fmla="*/ 0 h 127"/>
                  <a:gd name="T14" fmla="*/ 153 w 153"/>
                  <a:gd name="T15" fmla="*/ 6 h 127"/>
                  <a:gd name="T16" fmla="*/ 153 w 153"/>
                  <a:gd name="T17" fmla="*/ 12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127">
                    <a:moveTo>
                      <a:pt x="153" y="121"/>
                    </a:moveTo>
                    <a:cubicBezTo>
                      <a:pt x="153" y="124"/>
                      <a:pt x="151" y="127"/>
                      <a:pt x="147" y="127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2" y="127"/>
                      <a:pt x="0" y="124"/>
                      <a:pt x="0" y="1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51" y="0"/>
                      <a:pt x="153" y="3"/>
                      <a:pt x="153" y="6"/>
                    </a:cubicBezTo>
                    <a:lnTo>
                      <a:pt x="153" y="121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PA_任意多边形 6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95301" y="523876"/>
                <a:ext cx="438150" cy="361950"/>
              </a:xfrm>
              <a:custGeom>
                <a:avLst/>
                <a:gdLst>
                  <a:gd name="T0" fmla="*/ 20 w 154"/>
                  <a:gd name="T1" fmla="*/ 127 h 127"/>
                  <a:gd name="T2" fmla="*/ 7 w 154"/>
                  <a:gd name="T3" fmla="*/ 127 h 127"/>
                  <a:gd name="T4" fmla="*/ 0 w 154"/>
                  <a:gd name="T5" fmla="*/ 121 h 127"/>
                  <a:gd name="T6" fmla="*/ 0 w 154"/>
                  <a:gd name="T7" fmla="*/ 6 h 127"/>
                  <a:gd name="T8" fmla="*/ 7 w 154"/>
                  <a:gd name="T9" fmla="*/ 0 h 127"/>
                  <a:gd name="T10" fmla="*/ 148 w 154"/>
                  <a:gd name="T11" fmla="*/ 0 h 127"/>
                  <a:gd name="T12" fmla="*/ 154 w 154"/>
                  <a:gd name="T13" fmla="*/ 6 h 127"/>
                  <a:gd name="T14" fmla="*/ 154 w 154"/>
                  <a:gd name="T15" fmla="*/ 2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27">
                    <a:moveTo>
                      <a:pt x="20" y="127"/>
                    </a:moveTo>
                    <a:cubicBezTo>
                      <a:pt x="7" y="127"/>
                      <a:pt x="7" y="127"/>
                      <a:pt x="7" y="127"/>
                    </a:cubicBezTo>
                    <a:cubicBezTo>
                      <a:pt x="3" y="127"/>
                      <a:pt x="0" y="124"/>
                      <a:pt x="0" y="1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1" y="0"/>
                      <a:pt x="154" y="2"/>
                      <a:pt x="154" y="6"/>
                    </a:cubicBezTo>
                    <a:cubicBezTo>
                      <a:pt x="154" y="20"/>
                      <a:pt x="154" y="20"/>
                      <a:pt x="154" y="20"/>
                    </a:cubicBezTo>
                  </a:path>
                </a:pathLst>
              </a:cu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PA_任意多边形 7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46114" y="831851"/>
                <a:ext cx="395288" cy="161925"/>
              </a:xfrm>
              <a:custGeom>
                <a:avLst/>
                <a:gdLst>
                  <a:gd name="T0" fmla="*/ 0 w 249"/>
                  <a:gd name="T1" fmla="*/ 102 h 102"/>
                  <a:gd name="T2" fmla="*/ 102 w 249"/>
                  <a:gd name="T3" fmla="*/ 0 h 102"/>
                  <a:gd name="T4" fmla="*/ 147 w 249"/>
                  <a:gd name="T5" fmla="*/ 48 h 102"/>
                  <a:gd name="T6" fmla="*/ 194 w 249"/>
                  <a:gd name="T7" fmla="*/ 0 h 102"/>
                  <a:gd name="T8" fmla="*/ 249 w 249"/>
                  <a:gd name="T9" fmla="*/ 4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102">
                    <a:moveTo>
                      <a:pt x="0" y="102"/>
                    </a:moveTo>
                    <a:lnTo>
                      <a:pt x="102" y="0"/>
                    </a:lnTo>
                    <a:lnTo>
                      <a:pt x="147" y="48"/>
                    </a:lnTo>
                    <a:lnTo>
                      <a:pt x="194" y="0"/>
                    </a:lnTo>
                    <a:lnTo>
                      <a:pt x="249" y="48"/>
                    </a:lnTo>
                  </a:path>
                </a:pathLst>
              </a:cu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PA_椭圆 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66751" y="717551"/>
                <a:ext cx="84138" cy="85725"/>
              </a:xfrm>
              <a:prstGeom prst="ellips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6" name="PA_组合 35"/>
            <p:cNvGrpSpPr/>
            <p:nvPr>
              <p:custDataLst>
                <p:tags r:id="rId15"/>
              </p:custDataLst>
            </p:nvPr>
          </p:nvGrpSpPr>
          <p:grpSpPr>
            <a:xfrm>
              <a:off x="9600065" y="2957718"/>
              <a:ext cx="318681" cy="319608"/>
              <a:chOff x="2862264" y="1550988"/>
              <a:chExt cx="546100" cy="547688"/>
            </a:xfrm>
          </p:grpSpPr>
          <p:sp>
            <p:nvSpPr>
              <p:cNvPr id="37" name="PA_椭圆 7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862264" y="1550988"/>
                <a:ext cx="546100" cy="547688"/>
              </a:xfrm>
              <a:prstGeom prst="ellips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PA_Line 77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135314" y="1700213"/>
                <a:ext cx="0" cy="244475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PA_Line 78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008314" y="1822451"/>
                <a:ext cx="255588" cy="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0" name="PA_组合 39"/>
            <p:cNvGrpSpPr/>
            <p:nvPr>
              <p:custDataLst>
                <p:tags r:id="rId16"/>
              </p:custDataLst>
            </p:nvPr>
          </p:nvGrpSpPr>
          <p:grpSpPr>
            <a:xfrm>
              <a:off x="7220377" y="4693708"/>
              <a:ext cx="318682" cy="296448"/>
              <a:chOff x="495301" y="3711576"/>
              <a:chExt cx="546101" cy="508000"/>
            </a:xfrm>
          </p:grpSpPr>
          <p:sp>
            <p:nvSpPr>
              <p:cNvPr id="41" name="PA_Line 124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28689" y="3868738"/>
                <a:ext cx="0" cy="225425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PA_Line 125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H="1">
                <a:off x="817564" y="3983038"/>
                <a:ext cx="223838" cy="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PA_任意多边形 126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95301" y="3711576"/>
                <a:ext cx="433388" cy="508000"/>
              </a:xfrm>
              <a:custGeom>
                <a:avLst/>
                <a:gdLst>
                  <a:gd name="T0" fmla="*/ 152 w 152"/>
                  <a:gd name="T1" fmla="*/ 155 h 178"/>
                  <a:gd name="T2" fmla="*/ 152 w 152"/>
                  <a:gd name="T3" fmla="*/ 164 h 178"/>
                  <a:gd name="T4" fmla="*/ 138 w 152"/>
                  <a:gd name="T5" fmla="*/ 178 h 178"/>
                  <a:gd name="T6" fmla="*/ 13 w 152"/>
                  <a:gd name="T7" fmla="*/ 178 h 178"/>
                  <a:gd name="T8" fmla="*/ 0 w 152"/>
                  <a:gd name="T9" fmla="*/ 164 h 178"/>
                  <a:gd name="T10" fmla="*/ 0 w 152"/>
                  <a:gd name="T11" fmla="*/ 14 h 178"/>
                  <a:gd name="T12" fmla="*/ 13 w 152"/>
                  <a:gd name="T13" fmla="*/ 0 h 178"/>
                  <a:gd name="T14" fmla="*/ 138 w 152"/>
                  <a:gd name="T15" fmla="*/ 0 h 178"/>
                  <a:gd name="T16" fmla="*/ 152 w 152"/>
                  <a:gd name="T17" fmla="*/ 14 h 178"/>
                  <a:gd name="T18" fmla="*/ 152 w 152"/>
                  <a:gd name="T19" fmla="*/ 3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78">
                    <a:moveTo>
                      <a:pt x="152" y="155"/>
                    </a:move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2" y="172"/>
                      <a:pt x="146" y="178"/>
                      <a:pt x="138" y="178"/>
                    </a:cubicBezTo>
                    <a:cubicBezTo>
                      <a:pt x="13" y="178"/>
                      <a:pt x="13" y="178"/>
                      <a:pt x="13" y="178"/>
                    </a:cubicBezTo>
                    <a:cubicBezTo>
                      <a:pt x="6" y="178"/>
                      <a:pt x="0" y="172"/>
                      <a:pt x="0" y="16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6" y="0"/>
                      <a:pt x="152" y="6"/>
                      <a:pt x="152" y="14"/>
                    </a:cubicBezTo>
                    <a:cubicBezTo>
                      <a:pt x="152" y="38"/>
                      <a:pt x="152" y="38"/>
                      <a:pt x="152" y="38"/>
                    </a:cubicBezTo>
                  </a:path>
                </a:pathLst>
              </a:cu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4" name="PA_组合 43"/>
            <p:cNvGrpSpPr/>
            <p:nvPr>
              <p:custDataLst>
                <p:tags r:id="rId17"/>
              </p:custDataLst>
            </p:nvPr>
          </p:nvGrpSpPr>
          <p:grpSpPr>
            <a:xfrm>
              <a:off x="9600064" y="4729683"/>
              <a:ext cx="318681" cy="196396"/>
              <a:chOff x="1679576" y="4870451"/>
              <a:chExt cx="546100" cy="336550"/>
            </a:xfrm>
          </p:grpSpPr>
          <p:sp>
            <p:nvSpPr>
              <p:cNvPr id="45" name="PA_Line 172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790701" y="4870451"/>
                <a:ext cx="320675" cy="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PA_Line 173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79576" y="4981576"/>
                <a:ext cx="546100" cy="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PA_Line 17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744664" y="5095876"/>
                <a:ext cx="412750" cy="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PA_Line 17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778001" y="5207001"/>
                <a:ext cx="347663" cy="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9" name="PA_矩形 76"/>
          <p:cNvSpPr/>
          <p:nvPr>
            <p:custDataLst>
              <p:tags r:id="rId2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0" name="Picture 2" descr="https://lh3.googleusercontent.com/XOzXBAH1ohm47Z3x-FZs0E6PPtS92_xwZxL5nW71CT3QVyJHIHpZJtHBSy3I_p2pqAYzsmL7GiBYm7eJVpVX8LOeBXZGWVARCQoVQClW8ekfJx-R0CJlLk5Hy6DvGH9W4S9TA0VKfpaovPPiPJVALUfWcQ_j6ndL1qnWX9CA6JDS1Wu_MoVm-MYcbFw8vzVun6w2a7-kTh6O7nlzDFmdmdphS7gKWcRbgJySpRN8jjIoydqs75hEHXDv4X9lOAoVMdnjS1lLp-R8G3E5g7JKnAR5nqJsg2UE5HikNggv29nq4XKSHm_9OnN_nqgAuqeeZ5b_HKj6Q1mhLdIwmnlIQ_M3HN6WddBedbTJoHgjEqOYQlcqE5rcd7MtsMEJTE_xgcAQhR80JJW8SVGbsyK9DmB9mFjTV4HAkFC-0fUAtoD5lH_znRP6U-kQbpExSTC35VSb_x0Oh_Y75WRPZd47hOQazL078pMusQ3F8Z6gbCRTmlfI0k16KkACb5T1eT5YA7yDTlhExYRD7St9TP4LsgNWzlCNV5kbZOpD2LETUvKRAFuuBkQyBa37f3L_C6a6Y2oHDq56lEXpvNtuLJFUKUdkTBHBEs8hg8Qt0W5gHIkfuN7nak-rqbgKASF1exzxeOarLmktyOUppEWt0HKx3CJQEL3HxW_GqZfAr6rq18xaY6VubTwFOWa7KFqGsPk=w998-h749-no?authuser=1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05" y="2731019"/>
            <a:ext cx="3433022" cy="257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44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67379" y="38286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accent1"/>
                </a:solidFill>
              </a:rPr>
              <a:t>技術轉移給廠商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7738924" y="818595"/>
            <a:ext cx="298080" cy="298080"/>
          </a:xfrm>
          <a:prstGeom prst="triangle">
            <a:avLst>
              <a:gd name="adj" fmla="val 100000"/>
            </a:avLst>
          </a:prstGeom>
          <a:solidFill>
            <a:srgbClr val="39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64466" y="1381550"/>
            <a:ext cx="10657577" cy="4727647"/>
            <a:chOff x="764466" y="1381550"/>
            <a:chExt cx="10657577" cy="47276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7657" y="1381550"/>
              <a:ext cx="7736686" cy="435993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764466" y="3418759"/>
              <a:ext cx="230273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雖然自己有辦法設計，但距離商業產品化能有困難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64466" y="3048371"/>
              <a:ext cx="230273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靠自己的能力有限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119305" y="3418759"/>
              <a:ext cx="2302738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成果最終要能被應用才有價值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119305" y="3048371"/>
              <a:ext cx="230273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合理的價碼轉移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829050" y="5814052"/>
              <a:ext cx="4533900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專案成功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TW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但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不一定能賺錢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640809" y="1894939"/>
              <a:ext cx="4896000" cy="3060000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218620" y="2613141"/>
              <a:ext cx="318681" cy="319608"/>
              <a:chOff x="2862264" y="1550988"/>
              <a:chExt cx="546100" cy="547688"/>
            </a:xfrm>
          </p:grpSpPr>
          <p:sp>
            <p:nvSpPr>
              <p:cNvPr id="17" name="Oval 76"/>
              <p:cNvSpPr>
                <a:spLocks noChangeArrowheads="1"/>
              </p:cNvSpPr>
              <p:nvPr/>
            </p:nvSpPr>
            <p:spPr bwMode="auto">
              <a:xfrm>
                <a:off x="2862264" y="1550988"/>
                <a:ext cx="546100" cy="547688"/>
              </a:xfrm>
              <a:prstGeom prst="ellips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Line 77"/>
              <p:cNvSpPr>
                <a:spLocks noChangeShapeType="1"/>
              </p:cNvSpPr>
              <p:nvPr/>
            </p:nvSpPr>
            <p:spPr bwMode="auto">
              <a:xfrm>
                <a:off x="3135314" y="1700213"/>
                <a:ext cx="0" cy="244475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Line 78"/>
              <p:cNvSpPr>
                <a:spLocks noChangeShapeType="1"/>
              </p:cNvSpPr>
              <p:nvPr/>
            </p:nvSpPr>
            <p:spPr bwMode="auto">
              <a:xfrm>
                <a:off x="3008314" y="1822451"/>
                <a:ext cx="255588" cy="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0606936" y="2613141"/>
              <a:ext cx="318681" cy="319608"/>
              <a:chOff x="6413501" y="1550988"/>
              <a:chExt cx="546100" cy="547688"/>
            </a:xfrm>
          </p:grpSpPr>
          <p:sp>
            <p:nvSpPr>
              <p:cNvPr id="21" name="Oval 84"/>
              <p:cNvSpPr>
                <a:spLocks noChangeArrowheads="1"/>
              </p:cNvSpPr>
              <p:nvPr/>
            </p:nvSpPr>
            <p:spPr bwMode="auto">
              <a:xfrm>
                <a:off x="6413501" y="1550988"/>
                <a:ext cx="546100" cy="547688"/>
              </a:xfrm>
              <a:prstGeom prst="ellips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Line 85"/>
              <p:cNvSpPr>
                <a:spLocks noChangeShapeType="1"/>
              </p:cNvSpPr>
              <p:nvPr/>
            </p:nvSpPr>
            <p:spPr bwMode="auto">
              <a:xfrm flipH="1">
                <a:off x="6623051" y="1733551"/>
                <a:ext cx="174625" cy="174625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Line 86"/>
              <p:cNvSpPr>
                <a:spLocks noChangeShapeType="1"/>
              </p:cNvSpPr>
              <p:nvPr/>
            </p:nvSpPr>
            <p:spPr bwMode="auto">
              <a:xfrm>
                <a:off x="6572251" y="1844676"/>
                <a:ext cx="63500" cy="63500"/>
              </a:xfrm>
              <a:prstGeom prst="line">
                <a:avLst/>
              </a:prstGeom>
              <a:noFill/>
              <a:ln w="2381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4" name="PA_矩形 76"/>
          <p:cNvSpPr/>
          <p:nvPr>
            <p:custDataLst>
              <p:tags r:id="rId1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8034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42305" y="1334933"/>
            <a:ext cx="4141561" cy="4124671"/>
            <a:chOff x="1042305" y="1334933"/>
            <a:chExt cx="4141561" cy="4124671"/>
          </a:xfrm>
        </p:grpSpPr>
        <p:sp>
          <p:nvSpPr>
            <p:cNvPr id="4" name="PA_加号 3"/>
            <p:cNvSpPr/>
            <p:nvPr>
              <p:custDataLst>
                <p:tags r:id="rId5"/>
              </p:custDataLst>
            </p:nvPr>
          </p:nvSpPr>
          <p:spPr>
            <a:xfrm>
              <a:off x="3471845" y="1334933"/>
              <a:ext cx="457897" cy="457897"/>
            </a:xfrm>
            <a:prstGeom prst="mathPlus">
              <a:avLst/>
            </a:prstGeom>
            <a:solidFill>
              <a:srgbClr val="E74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PA_文本框 4"/>
            <p:cNvSpPr txBox="1"/>
            <p:nvPr>
              <p:custDataLst>
                <p:tags r:id="rId6"/>
              </p:custDataLst>
            </p:nvPr>
          </p:nvSpPr>
          <p:spPr>
            <a:xfrm>
              <a:off x="1042305" y="1649380"/>
              <a:ext cx="2698175" cy="11264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8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</a:t>
              </a:r>
              <a:endParaRPr lang="en-US" altLang="zh-TW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TW" altLang="en-US" sz="28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解決問題的案例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PA_文本框 5"/>
            <p:cNvSpPr txBox="1"/>
            <p:nvPr>
              <p:custDataLst>
                <p:tags r:id="rId7"/>
              </p:custDataLst>
            </p:nvPr>
          </p:nvSpPr>
          <p:spPr>
            <a:xfrm>
              <a:off x="1042305" y="3140465"/>
              <a:ext cx="4141561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資料傳輸不能說的秘密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PA_直接连接符 6"/>
            <p:cNvCxnSpPr/>
            <p:nvPr>
              <p:custDataLst>
                <p:tags r:id="rId8"/>
              </p:custDataLst>
            </p:nvPr>
          </p:nvCxnSpPr>
          <p:spPr>
            <a:xfrm>
              <a:off x="1160445" y="3678492"/>
              <a:ext cx="1691612" cy="0"/>
            </a:xfrm>
            <a:prstGeom prst="line">
              <a:avLst/>
            </a:prstGeom>
            <a:ln w="12700" cap="flat" cmpd="sng" algn="ctr">
              <a:solidFill>
                <a:srgbClr val="E74C2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_等腰三角形 7"/>
            <p:cNvSpPr/>
            <p:nvPr>
              <p:custDataLst>
                <p:tags r:id="rId9"/>
              </p:custDataLst>
            </p:nvPr>
          </p:nvSpPr>
          <p:spPr>
            <a:xfrm rot="5400000">
              <a:off x="1139593" y="5178099"/>
              <a:ext cx="302357" cy="260653"/>
            </a:xfrm>
            <a:prstGeom prst="triangle">
              <a:avLst>
                <a:gd name="adj" fmla="val 0"/>
              </a:avLst>
            </a:prstGeom>
            <a:solidFill>
              <a:srgbClr val="E74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PA_直接连接符 9"/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>
              <a:off x="1135045" y="3678492"/>
              <a:ext cx="1691612" cy="0"/>
            </a:xfrm>
            <a:prstGeom prst="line">
              <a:avLst/>
            </a:prstGeom>
            <a:ln w="12700" cap="flat" cmpd="sng" algn="ctr">
              <a:solidFill>
                <a:srgbClr val="E74C2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A_平行四边形 10"/>
          <p:cNvSpPr/>
          <p:nvPr>
            <p:custDataLst>
              <p:tags r:id="rId1"/>
            </p:custDataLst>
          </p:nvPr>
        </p:nvSpPr>
        <p:spPr>
          <a:xfrm flipV="1">
            <a:off x="9063445" y="1138558"/>
            <a:ext cx="2686598" cy="4317746"/>
          </a:xfrm>
          <a:prstGeom prst="parallelogram">
            <a:avLst>
              <a:gd name="adj" fmla="val 40672"/>
            </a:avLst>
          </a:prstGeom>
          <a:blipFill dpi="0" rotWithShape="0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PA_平行四边形 11"/>
          <p:cNvSpPr/>
          <p:nvPr>
            <p:custDataLst>
              <p:tags r:id="rId2"/>
            </p:custDataLst>
          </p:nvPr>
        </p:nvSpPr>
        <p:spPr>
          <a:xfrm flipV="1">
            <a:off x="7534605" y="1907815"/>
            <a:ext cx="2686598" cy="4317746"/>
          </a:xfrm>
          <a:prstGeom prst="parallelogram">
            <a:avLst>
              <a:gd name="adj" fmla="val 40672"/>
            </a:avLst>
          </a:prstGeom>
          <a:blipFill dpi="0" rotWithShape="0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PA_平行四边形 12"/>
          <p:cNvSpPr/>
          <p:nvPr>
            <p:custDataLst>
              <p:tags r:id="rId3"/>
            </p:custDataLst>
          </p:nvPr>
        </p:nvSpPr>
        <p:spPr>
          <a:xfrm flipV="1">
            <a:off x="5596795" y="1138558"/>
            <a:ext cx="2686598" cy="4317746"/>
          </a:xfrm>
          <a:prstGeom prst="parallelogram">
            <a:avLst>
              <a:gd name="adj" fmla="val 40672"/>
            </a:avLst>
          </a:prstGeom>
          <a:blipFill dpi="0" rotWithShape="0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PA_矩形 76"/>
          <p:cNvSpPr/>
          <p:nvPr>
            <p:custDataLst>
              <p:tags r:id="rId4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7852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矩形 12"/>
          <p:cNvSpPr/>
          <p:nvPr>
            <p:custDataLst>
              <p:tags r:id="rId1"/>
            </p:custDataLst>
          </p:nvPr>
        </p:nvSpPr>
        <p:spPr>
          <a:xfrm>
            <a:off x="3194193" y="1979883"/>
            <a:ext cx="2788240" cy="1871119"/>
          </a:xfrm>
          <a:prstGeom prst="rect">
            <a:avLst/>
          </a:pr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PA_文本框 17"/>
          <p:cNvSpPr txBox="1"/>
          <p:nvPr>
            <p:custDataLst>
              <p:tags r:id="rId2"/>
            </p:custDataLst>
          </p:nvPr>
        </p:nvSpPr>
        <p:spPr>
          <a:xfrm>
            <a:off x="371475" y="305801"/>
            <a:ext cx="412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spc="320" dirty="0" smtClean="0">
                <a:solidFill>
                  <a:srgbClr val="E74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楊皓程 </a:t>
            </a:r>
            <a:r>
              <a:rPr lang="en-US" altLang="zh-TW" sz="3600" b="1" spc="320" dirty="0" err="1" smtClean="0">
                <a:solidFill>
                  <a:srgbClr val="E74C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HCYang</a:t>
            </a:r>
            <a:endParaRPr lang="zh-CN" altLang="en-US" sz="3600" b="1" spc="320" dirty="0">
              <a:solidFill>
                <a:srgbClr val="E74C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_矩形 18"/>
          <p:cNvSpPr/>
          <p:nvPr>
            <p:custDataLst>
              <p:tags r:id="rId3"/>
            </p:custDataLst>
          </p:nvPr>
        </p:nvSpPr>
        <p:spPr>
          <a:xfrm>
            <a:off x="401093" y="1034861"/>
            <a:ext cx="1072410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年次，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歲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PA_文本框 21"/>
          <p:cNvSpPr txBox="1"/>
          <p:nvPr>
            <p:custDataLst>
              <p:tags r:id="rId4"/>
            </p:custDataLst>
          </p:nvPr>
        </p:nvSpPr>
        <p:spPr>
          <a:xfrm>
            <a:off x="3760080" y="2173957"/>
            <a:ext cx="1656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矽品精密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PA_矩形 22"/>
          <p:cNvSpPr/>
          <p:nvPr>
            <p:custDataLst>
              <p:tags r:id="rId5"/>
            </p:custDataLst>
          </p:nvPr>
        </p:nvSpPr>
        <p:spPr>
          <a:xfrm>
            <a:off x="3334625" y="2815569"/>
            <a:ext cx="2507376" cy="294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12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RD</a:t>
            </a:r>
            <a:r>
              <a:rPr lang="zh-TW" altLang="en-US" sz="1200" dirty="0">
                <a:solidFill>
                  <a:schemeClr val="bg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zh-TW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工程師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</p:txBody>
      </p:sp>
      <p:cxnSp>
        <p:nvCxnSpPr>
          <p:cNvPr id="24" name="PA_直接连接符 23"/>
          <p:cNvCxnSpPr/>
          <p:nvPr>
            <p:custDataLst>
              <p:tags r:id="rId6"/>
            </p:custDataLst>
          </p:nvPr>
        </p:nvCxnSpPr>
        <p:spPr>
          <a:xfrm flipH="1">
            <a:off x="4454957" y="2656796"/>
            <a:ext cx="244599" cy="0"/>
          </a:xfrm>
          <a:prstGeom prst="line">
            <a:avLst/>
          </a:prstGeom>
          <a:ln w="127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PA_组合 38"/>
          <p:cNvGrpSpPr/>
          <p:nvPr>
            <p:custDataLst>
              <p:tags r:id="rId7"/>
            </p:custDataLst>
          </p:nvPr>
        </p:nvGrpSpPr>
        <p:grpSpPr>
          <a:xfrm>
            <a:off x="11442091" y="442596"/>
            <a:ext cx="263182" cy="185079"/>
            <a:chOff x="302365" y="351156"/>
            <a:chExt cx="263182" cy="185079"/>
          </a:xfrm>
        </p:grpSpPr>
        <p:cxnSp>
          <p:nvCxnSpPr>
            <p:cNvPr id="40" name="PA_直接连接符 39"/>
            <p:cNvCxnSpPr/>
            <p:nvPr>
              <p:custDataLst>
                <p:tags r:id="rId12"/>
              </p:custDataLst>
            </p:nvPr>
          </p:nvCxnSpPr>
          <p:spPr>
            <a:xfrm rot="5400000">
              <a:off x="433957" y="219565"/>
              <a:ext cx="0" cy="26318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A_直接连接符 40"/>
            <p:cNvCxnSpPr/>
            <p:nvPr>
              <p:custDataLst>
                <p:tags r:id="rId13"/>
              </p:custDataLst>
            </p:nvPr>
          </p:nvCxnSpPr>
          <p:spPr>
            <a:xfrm rot="5400000">
              <a:off x="433957" y="309735"/>
              <a:ext cx="0" cy="26318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A_直接连接符 41"/>
            <p:cNvCxnSpPr/>
            <p:nvPr>
              <p:custDataLst>
                <p:tags r:id="rId14"/>
              </p:custDataLst>
            </p:nvPr>
          </p:nvCxnSpPr>
          <p:spPr>
            <a:xfrm rot="5400000">
              <a:off x="433956" y="404644"/>
              <a:ext cx="0" cy="26318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未提供相片說明。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7" y="1979884"/>
            <a:ext cx="2782227" cy="18711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izeCFsEvBiRQq14jvCumPp5O3H5Ho3ouYRq4jVFqwp-sM-Qv3rfqJI46Wns66TqyVNl1SJcwA-TNs-0awUx670IBSujeXhhhOQ-4XiCOuWTplL0fj3CgKuCzYvl_jTM3jaH8CUMsCeaOjEV-uSEfpBCQdz3aUBVOffn9aQQKFWbEWkFZow_nCts5t1SuElbYtKiNbxBQl1B82hgNoH6zzcQ3_r79un-0hkJEOvHx8GF7iCDX0PofEB6OUld2xj-XqeYHcl5Zya2ObzvOzAm3-MljXA0VKBqhcojwT4YjDmN13rWF-BvAXXVqg04CP7_k5yYUW4VOD2sqQxPmYcY-9btImUSQDERiO5vW6KtG9HcYj6EWFAcwnLqfjClUx_DnZ9rxkkWYk_k2Sj2dY-1xcIsSk2pwCJ0H8GmWK1WPseLgRw2RKecepplRDau6yvgDypExrKC69-LI22-UiykyHzry1HQQkVeqX-0rywmhhW9lDBvQoJYidA-LfU2nf2rDBfzazfPxnfSoz8_hrA-hPsoD_QxuZBxfY0nR883KlIFL_VkmccxkhZ-_nEy3f9nukQKcDGk8R6B75DBQn-Csil-VXq2O_qrGVGXY1EuRKyAMneH12yG3t_YM6Z0JuS-46dYnJ9e06R-CBA8vmfUKVHWMafVg9jsaVj02Ixu2txTrPJl31tVNS8COx66gCbY=w998-h749-no?authuser=3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5" r="11122"/>
          <a:stretch/>
        </p:blipFill>
        <p:spPr bwMode="auto">
          <a:xfrm>
            <a:off x="6140172" y="1979883"/>
            <a:ext cx="5781752" cy="38656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gIgpH9MDs_RYFLdHD50CtXr6rutKdhzp2g4cRUyiwmnXia-8hchjmKOXKUt1XONN3hNsKOqWwpR_ai9ZC_WQ2IkWVTxJe6-NkUOEapT5goYiln4HbYXfF7PIWECXrmQ5zsYJkr_OZ1oPhNxjpuOOuWBdrdpLnEZi0HgZw86O29gyrveImjcot5lEM9pQIjE-uFHfna3Q7JHdCia8RKC00J3xRft292YYCtCrmLGO4VkbZfpJMC2DrTw_YX7yXRGL_ncEr5yKb-DhB2OBfgL7HB6YCeCCSwa4wkqMudydYYPA8ImkRVNE8cJYugQI_FF5Wqx9dV1yj9EhuR7enGKtMy9Fqjp9SvH1fSEPVGz2CcCYJM2GFx6dQ5d0F1htXiYOYdc6HFGTJ5exlvl61tYpwxANbrq22fNvntVmlCYGPeZ48N0Zyd42wytnfxHV1U18Yksmior-i8aL32hlMnOU92bPRJ73vRsvnkDZzw0mEzRkRdaYE9eCZ-0uaNd8AxXmO9gboXgx3g8p4WXyhubcES_FSwRGZ_6SRzGztWHnXqSaFUrklRAb_YRFIuO05xGiW6tmR6OEOLcv6guztldbEdpTL9rvaCEid8qUuMUdlHvH8uapfp_ZiKESldoY211sEUKQccETVldPjZyOrsLjx-dXvN2_Q660n10iL1XlbgGi1vNKlRRXuckdk_Uziww=w703-h937-no?authuser=3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3" b="31960"/>
          <a:stretch/>
        </p:blipFill>
        <p:spPr bwMode="auto">
          <a:xfrm>
            <a:off x="3194193" y="3988492"/>
            <a:ext cx="2788239" cy="18570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A_矩形 12"/>
          <p:cNvSpPr/>
          <p:nvPr>
            <p:custDataLst>
              <p:tags r:id="rId8"/>
            </p:custDataLst>
          </p:nvPr>
        </p:nvSpPr>
        <p:spPr>
          <a:xfrm>
            <a:off x="248213" y="3988492"/>
            <a:ext cx="2788240" cy="1871119"/>
          </a:xfrm>
          <a:prstGeom prst="rect">
            <a:avLst/>
          </a:pr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文本框 21"/>
          <p:cNvSpPr txBox="1"/>
          <p:nvPr>
            <p:custDataLst>
              <p:tags r:id="rId9"/>
            </p:custDataLst>
          </p:nvPr>
        </p:nvSpPr>
        <p:spPr>
          <a:xfrm>
            <a:off x="796930" y="4282040"/>
            <a:ext cx="1656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亞洲大學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PA_矩形 22"/>
          <p:cNvSpPr/>
          <p:nvPr>
            <p:custDataLst>
              <p:tags r:id="rId10"/>
            </p:custDataLst>
          </p:nvPr>
        </p:nvSpPr>
        <p:spPr>
          <a:xfrm>
            <a:off x="371475" y="4923652"/>
            <a:ext cx="2507376" cy="294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資訊工程 博士班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Microsoft YaHei UI Light" panose="020B0502040204020203" pitchFamily="34" charset="-122"/>
              <a:cs typeface="Arial" panose="020B0604020202020204" pitchFamily="34" charset="0"/>
            </a:endParaRPr>
          </a:p>
        </p:txBody>
      </p:sp>
      <p:cxnSp>
        <p:nvCxnSpPr>
          <p:cNvPr id="26" name="PA_直接连接符 23"/>
          <p:cNvCxnSpPr/>
          <p:nvPr>
            <p:custDataLst>
              <p:tags r:id="rId11"/>
            </p:custDataLst>
          </p:nvPr>
        </p:nvCxnSpPr>
        <p:spPr>
          <a:xfrm flipH="1">
            <a:off x="1491807" y="4764879"/>
            <a:ext cx="244599" cy="0"/>
          </a:xfrm>
          <a:prstGeom prst="line">
            <a:avLst/>
          </a:prstGeom>
          <a:ln w="127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428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3409069023"/>
              </p:ext>
            </p:extLst>
          </p:nvPr>
        </p:nvGraphicFramePr>
        <p:xfrm>
          <a:off x="8629762" y="790393"/>
          <a:ext cx="2842036" cy="312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2" name="圖表 31"/>
          <p:cNvGraphicFramePr/>
          <p:nvPr>
            <p:extLst>
              <p:ext uri="{D42A27DB-BD31-4B8C-83A1-F6EECF244321}">
                <p14:modId xmlns:p14="http://schemas.microsoft.com/office/powerpoint/2010/main" val="3256349604"/>
              </p:ext>
            </p:extLst>
          </p:nvPr>
        </p:nvGraphicFramePr>
        <p:xfrm>
          <a:off x="5380371" y="790393"/>
          <a:ext cx="2842036" cy="312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50" name="PA_Chart 49"/>
          <p:cNvGraphicFramePr/>
          <p:nvPr>
            <p:custDataLst>
              <p:tags r:id="rId1"/>
            </p:custDataLst>
            <p:extLst/>
          </p:nvPr>
        </p:nvGraphicFramePr>
        <p:xfrm>
          <a:off x="4397217" y="1165212"/>
          <a:ext cx="4602480" cy="273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51" name="PA_文本框 50"/>
          <p:cNvSpPr txBox="1"/>
          <p:nvPr>
            <p:custDataLst>
              <p:tags r:id="rId2"/>
            </p:custDataLst>
          </p:nvPr>
        </p:nvSpPr>
        <p:spPr>
          <a:xfrm>
            <a:off x="6159342" y="2001508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100%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52" name="PA_KSO_Shape"/>
          <p:cNvSpPr>
            <a:spLocks/>
          </p:cNvSpPr>
          <p:nvPr>
            <p:custDataLst>
              <p:tags r:id="rId3"/>
            </p:custDataLst>
          </p:nvPr>
        </p:nvSpPr>
        <p:spPr>
          <a:xfrm rot="16200000">
            <a:off x="6208468" y="2262795"/>
            <a:ext cx="82360" cy="139592"/>
          </a:xfrm>
          <a:prstGeom prst="chevron">
            <a:avLst>
              <a:gd name="adj" fmla="val 764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ea typeface="楷体" panose="02010609060101010101" pitchFamily="49" charset="-122"/>
            </a:endParaRPr>
          </a:p>
        </p:txBody>
      </p:sp>
      <p:sp>
        <p:nvSpPr>
          <p:cNvPr id="53" name="PA_文本框 52"/>
          <p:cNvSpPr txBox="1"/>
          <p:nvPr>
            <p:custDataLst>
              <p:tags r:id="rId4"/>
            </p:custDataLst>
          </p:nvPr>
        </p:nvSpPr>
        <p:spPr>
          <a:xfrm>
            <a:off x="-189358" y="706875"/>
            <a:ext cx="519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E74C22"/>
                </a:solidFill>
                <a:ea typeface="微软雅黑" panose="020B0503020204020204" pitchFamily="34" charset="-122"/>
              </a:rPr>
              <a:t>節省傳輸成本</a:t>
            </a:r>
            <a:endParaRPr lang="zh-CN" altLang="en-US" sz="3600" b="1" dirty="0">
              <a:solidFill>
                <a:srgbClr val="E74C22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PA_文本框 53"/>
          <p:cNvSpPr txBox="1"/>
          <p:nvPr>
            <p:custDataLst>
              <p:tags r:id="rId5"/>
            </p:custDataLst>
          </p:nvPr>
        </p:nvSpPr>
        <p:spPr>
          <a:xfrm>
            <a:off x="564807" y="1414315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50" spc="34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效能提升、傳輸效率加倍</a:t>
            </a:r>
            <a:endParaRPr lang="zh-CN" altLang="en-US" sz="1050" spc="34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PA_Chart 55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392292698"/>
              </p:ext>
            </p:extLst>
          </p:nvPr>
        </p:nvGraphicFramePr>
        <p:xfrm>
          <a:off x="7749540" y="1165212"/>
          <a:ext cx="4602480" cy="273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57" name="PA_文本框 56"/>
          <p:cNvSpPr txBox="1"/>
          <p:nvPr>
            <p:custDataLst>
              <p:tags r:id="rId7"/>
            </p:custDataLst>
          </p:nvPr>
        </p:nvSpPr>
        <p:spPr>
          <a:xfrm>
            <a:off x="9481185" y="2001508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42%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PA_KSO_Shape"/>
          <p:cNvSpPr>
            <a:spLocks/>
          </p:cNvSpPr>
          <p:nvPr>
            <p:custDataLst>
              <p:tags r:id="rId8"/>
            </p:custDataLst>
          </p:nvPr>
        </p:nvSpPr>
        <p:spPr>
          <a:xfrm rot="5400000" flipV="1">
            <a:off x="9515071" y="2281845"/>
            <a:ext cx="82360" cy="139592"/>
          </a:xfrm>
          <a:prstGeom prst="chevron">
            <a:avLst>
              <a:gd name="adj" fmla="val 764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ea typeface="楷体" panose="02010609060101010101" pitchFamily="49" charset="-122"/>
            </a:endParaRPr>
          </a:p>
        </p:txBody>
      </p:sp>
      <p:sp>
        <p:nvSpPr>
          <p:cNvPr id="59" name="PA_文本框 58"/>
          <p:cNvSpPr txBox="1"/>
          <p:nvPr>
            <p:custDataLst>
              <p:tags r:id="rId9"/>
            </p:custDataLst>
          </p:nvPr>
        </p:nvSpPr>
        <p:spPr>
          <a:xfrm>
            <a:off x="5748102" y="4035964"/>
            <a:ext cx="191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字串傳輸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0" name="PA_文本框 59"/>
          <p:cNvSpPr txBox="1"/>
          <p:nvPr>
            <p:custDataLst>
              <p:tags r:id="rId10"/>
            </p:custDataLst>
          </p:nvPr>
        </p:nvSpPr>
        <p:spPr>
          <a:xfrm>
            <a:off x="5298917" y="4628568"/>
            <a:ext cx="28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如果是</a:t>
            </a:r>
            <a:r>
              <a:rPr lang="en-US" altLang="zh-TW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JSON</a:t>
            </a:r>
            <a:r>
              <a:rPr lang="zh-TW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、</a:t>
            </a:r>
            <a:r>
              <a:rPr lang="en-US" altLang="zh-TW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XLS</a:t>
            </a:r>
            <a:r>
              <a:rPr lang="zh-TW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或</a:t>
            </a:r>
            <a:r>
              <a:rPr lang="en-US" altLang="zh-TW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CSV</a:t>
            </a:r>
            <a:r>
              <a:rPr lang="zh-TW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格式，資料量更是加倍成長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1" name="PA_文本框 60"/>
          <p:cNvSpPr txBox="1"/>
          <p:nvPr>
            <p:custDataLst>
              <p:tags r:id="rId11"/>
            </p:custDataLst>
          </p:nvPr>
        </p:nvSpPr>
        <p:spPr>
          <a:xfrm>
            <a:off x="9070419" y="4035964"/>
            <a:ext cx="210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16bit</a:t>
            </a:r>
            <a:r>
              <a:rPr lang="zh-TW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傳輸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2" name="PA_文本框 61"/>
          <p:cNvSpPr txBox="1"/>
          <p:nvPr>
            <p:custDataLst>
              <p:tags r:id="rId12"/>
            </p:custDataLst>
          </p:nvPr>
        </p:nvSpPr>
        <p:spPr>
          <a:xfrm>
            <a:off x="8620760" y="4628568"/>
            <a:ext cx="28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大大節省</a:t>
            </a:r>
            <a:r>
              <a:rPr lang="en-US" altLang="zh-TW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40%</a:t>
            </a:r>
            <a:r>
              <a:rPr lang="zh-TW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以上傳輸量，如果內容再經過最佳化，可以節省超過</a:t>
            </a:r>
            <a:r>
              <a:rPr lang="en-US" altLang="zh-TW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70%</a:t>
            </a:r>
            <a:r>
              <a:rPr lang="zh-TW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資料量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8404" y="1905787"/>
            <a:ext cx="6096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傳輸資料：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1000,5000,3500,4300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String</a:t>
            </a:r>
          </a:p>
          <a:p>
            <a:pPr lvl="1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傳輸編碼後：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2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0x31 0x30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0x30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0x30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0x2C 0x35 0x30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0x30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0x30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0x2C</a:t>
            </a:r>
          </a:p>
          <a:p>
            <a:pPr lvl="2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0x33 0x35 0x30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0x30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0x2C 0x34 0x33 0x30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0x30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傳輸編碼長度：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byte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Bytes</a:t>
            </a:r>
          </a:p>
          <a:p>
            <a:pPr lvl="1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傳輸編碼後：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0x03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0xE8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0x13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0x88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0x0D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0xAC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0x10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0xCC</a:t>
            </a:r>
          </a:p>
          <a:p>
            <a:pPr lvl="1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傳輸編碼長度：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byte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16135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2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2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2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2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50" grpId="0">
            <p:bldAsOne/>
          </p:bldGraphic>
          <p:bldP spid="51" grpId="0"/>
          <p:bldP spid="52" grpId="0" animBg="1"/>
          <p:bldP spid="53" grpId="0"/>
          <p:bldP spid="54" grpId="0"/>
          <p:bldGraphic spid="56" grpId="0">
            <p:bldAsOne/>
          </p:bldGraphic>
          <p:bldP spid="57" grpId="0"/>
          <p:bldP spid="58" grpId="0" animBg="1"/>
          <p:bldP spid="59" grpId="0"/>
          <p:bldP spid="60" grpId="0"/>
          <p:bldP spid="61" grpId="0"/>
          <p:bldP spid="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50" grpId="0">
            <p:bldAsOne/>
          </p:bldGraphic>
          <p:bldP spid="51" grpId="0"/>
          <p:bldP spid="52" grpId="0" animBg="1"/>
          <p:bldP spid="53" grpId="0"/>
          <p:bldP spid="54" grpId="0"/>
          <p:bldGraphic spid="56" grpId="0">
            <p:bldAsOne/>
          </p:bldGraphic>
          <p:bldP spid="57" grpId="0"/>
          <p:bldP spid="58" grpId="0" animBg="1"/>
          <p:bldP spid="59" grpId="0"/>
          <p:bldP spid="60" grpId="0"/>
          <p:bldP spid="61" grpId="0"/>
          <p:bldP spid="6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803856617"/>
              </p:ext>
            </p:extLst>
          </p:nvPr>
        </p:nvGraphicFramePr>
        <p:xfrm>
          <a:off x="8629762" y="790393"/>
          <a:ext cx="2842036" cy="312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2" name="圖表 31"/>
          <p:cNvGraphicFramePr/>
          <p:nvPr>
            <p:extLst>
              <p:ext uri="{D42A27DB-BD31-4B8C-83A1-F6EECF244321}">
                <p14:modId xmlns:p14="http://schemas.microsoft.com/office/powerpoint/2010/main" val="859035160"/>
              </p:ext>
            </p:extLst>
          </p:nvPr>
        </p:nvGraphicFramePr>
        <p:xfrm>
          <a:off x="5380371" y="790393"/>
          <a:ext cx="2842036" cy="312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50" name="PA_Chart 49"/>
          <p:cNvGraphicFramePr/>
          <p:nvPr>
            <p:custDataLst>
              <p:tags r:id="rId1"/>
            </p:custDataLst>
            <p:extLst/>
          </p:nvPr>
        </p:nvGraphicFramePr>
        <p:xfrm>
          <a:off x="4397217" y="1165212"/>
          <a:ext cx="4602480" cy="273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51" name="PA_文本框 50"/>
          <p:cNvSpPr txBox="1"/>
          <p:nvPr>
            <p:custDataLst>
              <p:tags r:id="rId2"/>
            </p:custDataLst>
          </p:nvPr>
        </p:nvSpPr>
        <p:spPr>
          <a:xfrm>
            <a:off x="6159342" y="2001508"/>
            <a:ext cx="128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19bytes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52" name="PA_KSO_Shape"/>
          <p:cNvSpPr>
            <a:spLocks/>
          </p:cNvSpPr>
          <p:nvPr>
            <p:custDataLst>
              <p:tags r:id="rId3"/>
            </p:custDataLst>
          </p:nvPr>
        </p:nvSpPr>
        <p:spPr>
          <a:xfrm rot="16200000">
            <a:off x="6208468" y="2262795"/>
            <a:ext cx="82360" cy="139592"/>
          </a:xfrm>
          <a:prstGeom prst="chevron">
            <a:avLst>
              <a:gd name="adj" fmla="val 764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ea typeface="楷体" panose="02010609060101010101" pitchFamily="49" charset="-122"/>
            </a:endParaRPr>
          </a:p>
        </p:txBody>
      </p:sp>
      <p:sp>
        <p:nvSpPr>
          <p:cNvPr id="53" name="PA_文本框 52"/>
          <p:cNvSpPr txBox="1"/>
          <p:nvPr>
            <p:custDataLst>
              <p:tags r:id="rId4"/>
            </p:custDataLst>
          </p:nvPr>
        </p:nvSpPr>
        <p:spPr>
          <a:xfrm>
            <a:off x="-189358" y="706875"/>
            <a:ext cx="519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E74C22"/>
                </a:solidFill>
                <a:ea typeface="微软雅黑" panose="020B0503020204020204" pitchFamily="34" charset="-122"/>
              </a:rPr>
              <a:t>節省傳輸成本</a:t>
            </a:r>
            <a:endParaRPr lang="zh-CN" altLang="en-US" sz="3600" b="1" dirty="0">
              <a:solidFill>
                <a:srgbClr val="E74C22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PA_文本框 53"/>
          <p:cNvSpPr txBox="1"/>
          <p:nvPr>
            <p:custDataLst>
              <p:tags r:id="rId5"/>
            </p:custDataLst>
          </p:nvPr>
        </p:nvSpPr>
        <p:spPr>
          <a:xfrm>
            <a:off x="564807" y="1414315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50" spc="34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效能提升、傳輸效率加倍</a:t>
            </a:r>
            <a:endParaRPr lang="zh-CN" altLang="en-US" sz="1050" spc="34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PA_Chart 55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693603924"/>
              </p:ext>
            </p:extLst>
          </p:nvPr>
        </p:nvGraphicFramePr>
        <p:xfrm>
          <a:off x="7749540" y="1165212"/>
          <a:ext cx="4602480" cy="273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57" name="PA_文本框 56"/>
          <p:cNvSpPr txBox="1"/>
          <p:nvPr>
            <p:custDataLst>
              <p:tags r:id="rId7"/>
            </p:custDataLst>
          </p:nvPr>
        </p:nvSpPr>
        <p:spPr>
          <a:xfrm>
            <a:off x="9481185" y="2001508"/>
            <a:ext cx="128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8bytes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PA_KSO_Shape"/>
          <p:cNvSpPr>
            <a:spLocks/>
          </p:cNvSpPr>
          <p:nvPr>
            <p:custDataLst>
              <p:tags r:id="rId8"/>
            </p:custDataLst>
          </p:nvPr>
        </p:nvSpPr>
        <p:spPr>
          <a:xfrm rot="5400000" flipV="1">
            <a:off x="9515071" y="2281845"/>
            <a:ext cx="82360" cy="139592"/>
          </a:xfrm>
          <a:prstGeom prst="chevron">
            <a:avLst>
              <a:gd name="adj" fmla="val 764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ea typeface="楷体" panose="02010609060101010101" pitchFamily="49" charset="-122"/>
            </a:endParaRPr>
          </a:p>
        </p:txBody>
      </p:sp>
      <p:sp>
        <p:nvSpPr>
          <p:cNvPr id="59" name="PA_文本框 58"/>
          <p:cNvSpPr txBox="1"/>
          <p:nvPr>
            <p:custDataLst>
              <p:tags r:id="rId9"/>
            </p:custDataLst>
          </p:nvPr>
        </p:nvSpPr>
        <p:spPr>
          <a:xfrm>
            <a:off x="5748102" y="4035964"/>
            <a:ext cx="191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字串傳輸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0" name="PA_文本框 59"/>
          <p:cNvSpPr txBox="1"/>
          <p:nvPr>
            <p:custDataLst>
              <p:tags r:id="rId10"/>
            </p:custDataLst>
          </p:nvPr>
        </p:nvSpPr>
        <p:spPr>
          <a:xfrm>
            <a:off x="5298917" y="4628568"/>
            <a:ext cx="28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如果是</a:t>
            </a:r>
            <a:r>
              <a:rPr lang="en-US" altLang="zh-TW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JSON</a:t>
            </a:r>
            <a:r>
              <a:rPr lang="zh-TW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、</a:t>
            </a:r>
            <a:r>
              <a:rPr lang="en-US" altLang="zh-TW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XLS</a:t>
            </a:r>
            <a:r>
              <a:rPr lang="zh-TW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或</a:t>
            </a:r>
            <a:r>
              <a:rPr lang="en-US" altLang="zh-TW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CSV</a:t>
            </a:r>
            <a:r>
              <a:rPr lang="zh-TW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格式，資料量更是加倍成長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1" name="PA_文本框 60"/>
          <p:cNvSpPr txBox="1"/>
          <p:nvPr>
            <p:custDataLst>
              <p:tags r:id="rId11"/>
            </p:custDataLst>
          </p:nvPr>
        </p:nvSpPr>
        <p:spPr>
          <a:xfrm>
            <a:off x="9070419" y="4035964"/>
            <a:ext cx="210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16bit</a:t>
            </a:r>
            <a:r>
              <a:rPr lang="zh-TW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傳輸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2" name="PA_文本框 61"/>
          <p:cNvSpPr txBox="1"/>
          <p:nvPr>
            <p:custDataLst>
              <p:tags r:id="rId12"/>
            </p:custDataLst>
          </p:nvPr>
        </p:nvSpPr>
        <p:spPr>
          <a:xfrm>
            <a:off x="8620760" y="4628568"/>
            <a:ext cx="28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大大節省</a:t>
            </a:r>
            <a:r>
              <a:rPr lang="en-US" altLang="zh-TW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40%</a:t>
            </a:r>
            <a:r>
              <a:rPr lang="zh-TW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以上傳輸量，如果內容再經過最佳化，可以節省超過</a:t>
            </a:r>
            <a:r>
              <a:rPr lang="en-US" altLang="zh-TW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70%</a:t>
            </a:r>
            <a:r>
              <a:rPr lang="zh-TW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資料量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9" name="PA_文本框 68"/>
          <p:cNvSpPr txBox="1"/>
          <p:nvPr>
            <p:custDataLst>
              <p:tags r:id="rId13"/>
            </p:custDataLst>
          </p:nvPr>
        </p:nvSpPr>
        <p:spPr>
          <a:xfrm>
            <a:off x="701109" y="1923085"/>
            <a:ext cx="4597808" cy="206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Hex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傳輸最省成本，但是業界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卻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很少人這樣做</a:t>
            </a:r>
            <a:endParaRPr lang="en-US" altLang="zh-TW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字串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(19bytes)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1000,5000,3500,4300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Hex(8bytes)</a:t>
            </a:r>
          </a:p>
          <a:p>
            <a:pPr>
              <a:lnSpc>
                <a:spcPct val="130000"/>
              </a:lnSpc>
            </a:pP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0x03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0xE8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0x13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0x88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0x0D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0xAC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0x10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0xCC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PA_直接连接符 2"/>
          <p:cNvCxnSpPr/>
          <p:nvPr>
            <p:custDataLst>
              <p:tags r:id="rId14"/>
            </p:custDataLst>
          </p:nvPr>
        </p:nvCxnSpPr>
        <p:spPr>
          <a:xfrm>
            <a:off x="782433" y="3827174"/>
            <a:ext cx="46271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_文本框 25"/>
          <p:cNvSpPr txBox="1"/>
          <p:nvPr>
            <p:custDataLst>
              <p:tags r:id="rId15"/>
            </p:custDataLst>
          </p:nvPr>
        </p:nvSpPr>
        <p:spPr>
          <a:xfrm>
            <a:off x="701110" y="4035964"/>
            <a:ext cx="32760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機器看得懂，人看不懂</a:t>
            </a:r>
            <a:endParaRPr lang="en-US" altLang="zh-TW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DEBUG</a:t>
            </a:r>
            <a:r>
              <a:rPr lang="zh-TW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成本高</a:t>
            </a:r>
            <a:endParaRPr lang="en-US" altLang="zh-TW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程式碼交接不容易</a:t>
            </a:r>
            <a:endParaRPr lang="en-US" altLang="zh-TW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….</a:t>
            </a:r>
            <a:r>
              <a:rPr lang="zh-TW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好多好多原因</a:t>
            </a:r>
            <a:endParaRPr lang="zh-CN" altLang="en-US" sz="10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8318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2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2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2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2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50" grpId="0">
            <p:bldAsOne/>
          </p:bldGraphic>
          <p:bldP spid="51" grpId="0"/>
          <p:bldP spid="52" grpId="0" animBg="1"/>
          <p:bldP spid="53" grpId="0"/>
          <p:bldP spid="54" grpId="0"/>
          <p:bldGraphic spid="56" grpId="0">
            <p:bldAsOne/>
          </p:bldGraphic>
          <p:bldP spid="57" grpId="0"/>
          <p:bldP spid="58" grpId="0" animBg="1"/>
          <p:bldP spid="59" grpId="0"/>
          <p:bldP spid="60" grpId="0"/>
          <p:bldP spid="61" grpId="0"/>
          <p:bldP spid="62" grpId="0"/>
          <p:bldP spid="69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50" grpId="0">
            <p:bldAsOne/>
          </p:bldGraphic>
          <p:bldP spid="51" grpId="0"/>
          <p:bldP spid="52" grpId="0" animBg="1"/>
          <p:bldP spid="53" grpId="0"/>
          <p:bldP spid="54" grpId="0"/>
          <p:bldGraphic spid="56" grpId="0">
            <p:bldAsOne/>
          </p:bldGraphic>
          <p:bldP spid="57" grpId="0"/>
          <p:bldP spid="58" grpId="0" animBg="1"/>
          <p:bldP spid="59" grpId="0"/>
          <p:bldP spid="60" grpId="0"/>
          <p:bldP spid="61" grpId="0"/>
          <p:bldP spid="62" grpId="0"/>
          <p:bldP spid="69" grpId="0"/>
          <p:bldP spid="2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3"/>
          <p:cNvSpPr txBox="1"/>
          <p:nvPr>
            <p:custDataLst>
              <p:tags r:id="rId1"/>
            </p:custDataLst>
          </p:nvPr>
        </p:nvSpPr>
        <p:spPr>
          <a:xfrm>
            <a:off x="4567379" y="38286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accent1"/>
                </a:solidFill>
              </a:rPr>
              <a:t>創造自己的工具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PA_等腰三角形 4"/>
          <p:cNvSpPr/>
          <p:nvPr>
            <p:custDataLst>
              <p:tags r:id="rId2"/>
            </p:custDataLst>
          </p:nvPr>
        </p:nvSpPr>
        <p:spPr>
          <a:xfrm>
            <a:off x="7738924" y="818595"/>
            <a:ext cx="298080" cy="298080"/>
          </a:xfrm>
          <a:prstGeom prst="triangle">
            <a:avLst>
              <a:gd name="adj" fmla="val 100000"/>
            </a:avLst>
          </a:prstGeom>
          <a:solidFill>
            <a:srgbClr val="39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410059" y="4085045"/>
            <a:ext cx="2302738" cy="1564021"/>
            <a:chOff x="6410059" y="4085045"/>
            <a:chExt cx="2302738" cy="1564021"/>
          </a:xfrm>
        </p:grpSpPr>
        <p:sp>
          <p:nvSpPr>
            <p:cNvPr id="18" name="PA_矩形 17"/>
            <p:cNvSpPr/>
            <p:nvPr>
              <p:custDataLst>
                <p:tags r:id="rId13"/>
              </p:custDataLst>
            </p:nvPr>
          </p:nvSpPr>
          <p:spPr>
            <a:xfrm>
              <a:off x="6499836" y="4085045"/>
              <a:ext cx="2123184" cy="1488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PA_矩形 18"/>
            <p:cNvSpPr/>
            <p:nvPr>
              <p:custDataLst>
                <p:tags r:id="rId14"/>
              </p:custDataLst>
            </p:nvPr>
          </p:nvSpPr>
          <p:spPr>
            <a:xfrm>
              <a:off x="6549751" y="4891936"/>
              <a:ext cx="202335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進位轉成</a:t>
              </a: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進位字串</a:t>
              </a:r>
              <a:endPara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</a:t>
              </a: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0x7B =&gt; 7B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PA_矩形 19"/>
            <p:cNvSpPr/>
            <p:nvPr>
              <p:custDataLst>
                <p:tags r:id="rId15"/>
              </p:custDataLst>
            </p:nvPr>
          </p:nvSpPr>
          <p:spPr>
            <a:xfrm>
              <a:off x="6410059" y="4605829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Hex to String Hex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2725" y="4085045"/>
            <a:ext cx="2302738" cy="1564021"/>
            <a:chOff x="652725" y="4085045"/>
            <a:chExt cx="2302738" cy="1564021"/>
          </a:xfrm>
        </p:grpSpPr>
        <p:sp>
          <p:nvSpPr>
            <p:cNvPr id="9" name="PA_矩形 8"/>
            <p:cNvSpPr/>
            <p:nvPr>
              <p:custDataLst>
                <p:tags r:id="rId10"/>
              </p:custDataLst>
            </p:nvPr>
          </p:nvSpPr>
          <p:spPr>
            <a:xfrm>
              <a:off x="742502" y="4085045"/>
              <a:ext cx="2123184" cy="1488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PA_矩形 9"/>
            <p:cNvSpPr/>
            <p:nvPr>
              <p:custDataLst>
                <p:tags r:id="rId11"/>
              </p:custDataLst>
            </p:nvPr>
          </p:nvSpPr>
          <p:spPr>
            <a:xfrm>
              <a:off x="792417" y="4891936"/>
              <a:ext cx="202335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字串轉成</a:t>
              </a: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進</a:t>
              </a:r>
              <a:r>
                <a:rPr lang="zh-TW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位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字串</a:t>
              </a:r>
              <a:endPara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</a:t>
              </a: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123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=&gt; 7B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PA_矩形 10"/>
            <p:cNvSpPr/>
            <p:nvPr>
              <p:custDataLst>
                <p:tags r:id="rId12"/>
              </p:custDataLst>
            </p:nvPr>
          </p:nvSpPr>
          <p:spPr>
            <a:xfrm>
              <a:off x="652725" y="4605829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TW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String</a:t>
              </a:r>
              <a:r>
                <a:rPr lang="zh-TW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TW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 String Hex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31392" y="4085045"/>
            <a:ext cx="2302738" cy="1564021"/>
            <a:chOff x="3531392" y="4085045"/>
            <a:chExt cx="2302738" cy="1564021"/>
          </a:xfrm>
        </p:grpSpPr>
        <p:sp>
          <p:nvSpPr>
            <p:cNvPr id="14" name="PA_矩形 13"/>
            <p:cNvSpPr/>
            <p:nvPr>
              <p:custDataLst>
                <p:tags r:id="rId7"/>
              </p:custDataLst>
            </p:nvPr>
          </p:nvSpPr>
          <p:spPr>
            <a:xfrm>
              <a:off x="3621169" y="4085045"/>
              <a:ext cx="2123184" cy="1488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8"/>
              </p:custDataLst>
            </p:nvPr>
          </p:nvSpPr>
          <p:spPr>
            <a:xfrm>
              <a:off x="3671084" y="4891936"/>
              <a:ext cx="202335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進位的字串轉成</a:t>
              </a: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進位</a:t>
              </a:r>
              <a:endPara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</a:t>
              </a: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7B =&gt; 0x7B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PA_矩形 15"/>
            <p:cNvSpPr/>
            <p:nvPr>
              <p:custDataLst>
                <p:tags r:id="rId9"/>
              </p:custDataLst>
            </p:nvPr>
          </p:nvSpPr>
          <p:spPr>
            <a:xfrm>
              <a:off x="3531392" y="4605829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String Hex to Hex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288726" y="4085045"/>
            <a:ext cx="2302738" cy="1564021"/>
            <a:chOff x="9288726" y="4085045"/>
            <a:chExt cx="2302738" cy="1564021"/>
          </a:xfrm>
        </p:grpSpPr>
        <p:sp>
          <p:nvSpPr>
            <p:cNvPr id="22" name="PA_矩形 21"/>
            <p:cNvSpPr/>
            <p:nvPr>
              <p:custDataLst>
                <p:tags r:id="rId4"/>
              </p:custDataLst>
            </p:nvPr>
          </p:nvSpPr>
          <p:spPr>
            <a:xfrm>
              <a:off x="9378503" y="4085045"/>
              <a:ext cx="2123184" cy="1488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PA_矩形 22"/>
            <p:cNvSpPr/>
            <p:nvPr>
              <p:custDataLst>
                <p:tags r:id="rId5"/>
              </p:custDataLst>
            </p:nvPr>
          </p:nvSpPr>
          <p:spPr>
            <a:xfrm>
              <a:off x="9428418" y="4891936"/>
              <a:ext cx="202335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進位字串轉成字串</a:t>
              </a:r>
              <a:endPara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</a:t>
              </a:r>
              <a:r>
                <a:rPr lang="en-US" altLang="zh-TW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7B =&gt; 123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PA_矩形 23"/>
            <p:cNvSpPr/>
            <p:nvPr>
              <p:custDataLst>
                <p:tags r:id="rId6"/>
              </p:custDataLst>
            </p:nvPr>
          </p:nvSpPr>
          <p:spPr>
            <a:xfrm>
              <a:off x="9288726" y="4605829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String Hex to String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PA_矩形 76"/>
          <p:cNvSpPr/>
          <p:nvPr>
            <p:custDataLst>
              <p:tags r:id="rId3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511385" y="3911841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401145" y="3908044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282889" y="390804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131772" y="3908044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立方體 48"/>
          <p:cNvSpPr/>
          <p:nvPr/>
        </p:nvSpPr>
        <p:spPr>
          <a:xfrm>
            <a:off x="1210727" y="1595916"/>
            <a:ext cx="822960" cy="82296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資料</a:t>
            </a:r>
            <a:endParaRPr lang="zh-TW" altLang="en-US" dirty="0"/>
          </a:p>
        </p:txBody>
      </p:sp>
      <p:sp>
        <p:nvSpPr>
          <p:cNvPr id="50" name="框架 49"/>
          <p:cNvSpPr/>
          <p:nvPr/>
        </p:nvSpPr>
        <p:spPr>
          <a:xfrm>
            <a:off x="2731742" y="1519632"/>
            <a:ext cx="918014" cy="918014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1" name="框架 50"/>
          <p:cNvSpPr/>
          <p:nvPr/>
        </p:nvSpPr>
        <p:spPr>
          <a:xfrm>
            <a:off x="4087587" y="1519632"/>
            <a:ext cx="918014" cy="918014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2" name="框架 51"/>
          <p:cNvSpPr/>
          <p:nvPr/>
        </p:nvSpPr>
        <p:spPr>
          <a:xfrm>
            <a:off x="7148945" y="1519632"/>
            <a:ext cx="918014" cy="918014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3" name="框架 52"/>
          <p:cNvSpPr/>
          <p:nvPr/>
        </p:nvSpPr>
        <p:spPr>
          <a:xfrm>
            <a:off x="8500136" y="1519632"/>
            <a:ext cx="918014" cy="918014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D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4" name="立方體 53"/>
          <p:cNvSpPr/>
          <p:nvPr/>
        </p:nvSpPr>
        <p:spPr>
          <a:xfrm>
            <a:off x="10063652" y="1567159"/>
            <a:ext cx="822960" cy="822960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資料</a:t>
            </a:r>
            <a:endParaRPr lang="zh-TW" altLang="en-US" dirty="0"/>
          </a:p>
        </p:txBody>
      </p:sp>
      <p:sp>
        <p:nvSpPr>
          <p:cNvPr id="55" name="向右箭號 54"/>
          <p:cNvSpPr/>
          <p:nvPr/>
        </p:nvSpPr>
        <p:spPr>
          <a:xfrm>
            <a:off x="2109950" y="1857960"/>
            <a:ext cx="523933" cy="29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向右箭號 55"/>
          <p:cNvSpPr/>
          <p:nvPr/>
        </p:nvSpPr>
        <p:spPr>
          <a:xfrm>
            <a:off x="3695476" y="1832335"/>
            <a:ext cx="341737" cy="29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向右箭號 56"/>
          <p:cNvSpPr/>
          <p:nvPr/>
        </p:nvSpPr>
        <p:spPr>
          <a:xfrm>
            <a:off x="8112679" y="1832335"/>
            <a:ext cx="341737" cy="29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向右箭號 57"/>
          <p:cNvSpPr/>
          <p:nvPr/>
        </p:nvSpPr>
        <p:spPr>
          <a:xfrm>
            <a:off x="9469733" y="1832335"/>
            <a:ext cx="523933" cy="29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向右箭號 58"/>
          <p:cNvSpPr/>
          <p:nvPr/>
        </p:nvSpPr>
        <p:spPr>
          <a:xfrm>
            <a:off x="5075587" y="1857960"/>
            <a:ext cx="2021775" cy="26698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754107" y="1556000"/>
            <a:ext cx="6463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傳輸</a:t>
            </a:r>
            <a:endParaRPr lang="zh-TW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070386" y="2801225"/>
            <a:ext cx="2795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傳輸資料：</a:t>
            </a:r>
            <a:r>
              <a:rPr lang="en-US" altLang="zh-TW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123</a:t>
            </a:r>
          </a:p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直接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字串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0x31 0x32 0x33</a:t>
            </a:r>
          </a:p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經過壓縮：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0x7B</a:t>
            </a:r>
            <a:endParaRPr lang="zh-TW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47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3"/>
          <p:cNvGrpSpPr/>
          <p:nvPr>
            <p:custDataLst>
              <p:tags r:id="rId1"/>
            </p:custDataLst>
          </p:nvPr>
        </p:nvGrpSpPr>
        <p:grpSpPr>
          <a:xfrm>
            <a:off x="799398" y="1427117"/>
            <a:ext cx="2944958" cy="1375298"/>
            <a:chOff x="8364677" y="1541417"/>
            <a:chExt cx="2944958" cy="1375298"/>
          </a:xfrm>
        </p:grpSpPr>
        <p:sp>
          <p:nvSpPr>
            <p:cNvPr id="5" name="PA_文本框 4"/>
            <p:cNvSpPr txBox="1"/>
            <p:nvPr>
              <p:custDataLst>
                <p:tags r:id="rId13"/>
              </p:custDataLst>
            </p:nvPr>
          </p:nvSpPr>
          <p:spPr>
            <a:xfrm>
              <a:off x="8364677" y="1541417"/>
              <a:ext cx="22365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1"/>
                  </a:solidFill>
                </a:rPr>
                <a:t>總結</a:t>
              </a:r>
              <a:endParaRPr lang="en-US" altLang="zh-TW" sz="3200" b="1" dirty="0" smtClean="0">
                <a:solidFill>
                  <a:schemeClr val="accent1"/>
                </a:solidFill>
              </a:endParaRPr>
            </a:p>
            <a:p>
              <a:r>
                <a:rPr lang="zh-TW" altLang="en-US" sz="3200" b="1" dirty="0" smtClean="0">
                  <a:solidFill>
                    <a:schemeClr val="accent1"/>
                  </a:solidFill>
                </a:rPr>
                <a:t>不敗的心得</a:t>
              </a:r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PA_等腰三角形 5"/>
            <p:cNvSpPr/>
            <p:nvPr>
              <p:custDataLst>
                <p:tags r:id="rId14"/>
              </p:custDataLst>
            </p:nvPr>
          </p:nvSpPr>
          <p:spPr>
            <a:xfrm>
              <a:off x="11011555" y="2618635"/>
              <a:ext cx="298080" cy="298080"/>
            </a:xfrm>
            <a:prstGeom prst="triangle">
              <a:avLst>
                <a:gd name="adj" fmla="val 100000"/>
              </a:avLst>
            </a:prstGeom>
            <a:solidFill>
              <a:srgbClr val="394D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99398" y="3351580"/>
            <a:ext cx="5398202" cy="645237"/>
            <a:chOff x="799398" y="4168872"/>
            <a:chExt cx="5398202" cy="645237"/>
          </a:xfrm>
        </p:grpSpPr>
        <p:sp>
          <p:nvSpPr>
            <p:cNvPr id="7" name="PA_矩形 6"/>
            <p:cNvSpPr/>
            <p:nvPr>
              <p:custDataLst>
                <p:tags r:id="rId11"/>
              </p:custDataLst>
            </p:nvPr>
          </p:nvSpPr>
          <p:spPr>
            <a:xfrm>
              <a:off x="799398" y="4518964"/>
              <a:ext cx="5398202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但這個技術不包括眼光、基礎認知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PA_矩形 7"/>
            <p:cNvSpPr/>
            <p:nvPr>
              <p:custDataLst>
                <p:tags r:id="rId12"/>
              </p:custDataLst>
            </p:nvPr>
          </p:nvSpPr>
          <p:spPr>
            <a:xfrm>
              <a:off x="799398" y="4168872"/>
              <a:ext cx="230273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TW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先有客戶再有技術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PA_任意多边形 18"/>
          <p:cNvSpPr/>
          <p:nvPr>
            <p:custDataLst>
              <p:tags r:id="rId2"/>
            </p:custDataLst>
          </p:nvPr>
        </p:nvSpPr>
        <p:spPr>
          <a:xfrm rot="2700000">
            <a:off x="3564748" y="-1664672"/>
            <a:ext cx="3367960" cy="3367960"/>
          </a:xfrm>
          <a:custGeom>
            <a:avLst/>
            <a:gdLst>
              <a:gd name="connsiteX0" fmla="*/ 0 w 3367960"/>
              <a:gd name="connsiteY0" fmla="*/ 3340654 h 3367960"/>
              <a:gd name="connsiteX1" fmla="*/ 3340654 w 3367960"/>
              <a:gd name="connsiteY1" fmla="*/ 0 h 3367960"/>
              <a:gd name="connsiteX2" fmla="*/ 3367960 w 3367960"/>
              <a:gd name="connsiteY2" fmla="*/ 0 h 3367960"/>
              <a:gd name="connsiteX3" fmla="*/ 3367960 w 3367960"/>
              <a:gd name="connsiteY3" fmla="*/ 3367960 h 3367960"/>
              <a:gd name="connsiteX4" fmla="*/ 0 w 3367960"/>
              <a:gd name="connsiteY4" fmla="*/ 3367960 h 336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960" h="3367960">
                <a:moveTo>
                  <a:pt x="0" y="3340654"/>
                </a:moveTo>
                <a:lnTo>
                  <a:pt x="3340654" y="0"/>
                </a:lnTo>
                <a:lnTo>
                  <a:pt x="3367960" y="0"/>
                </a:lnTo>
                <a:lnTo>
                  <a:pt x="3367960" y="3367960"/>
                </a:lnTo>
                <a:lnTo>
                  <a:pt x="0" y="3367960"/>
                </a:lnTo>
                <a:close/>
              </a:path>
            </a:pathLst>
          </a:cu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PA_矩形 8"/>
          <p:cNvSpPr/>
          <p:nvPr>
            <p:custDataLst>
              <p:tags r:id="rId3"/>
            </p:custDataLst>
          </p:nvPr>
        </p:nvSpPr>
        <p:spPr>
          <a:xfrm rot="2700000">
            <a:off x="6531032" y="1118435"/>
            <a:ext cx="3367960" cy="3367960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PA_任意多边形 20"/>
          <p:cNvSpPr/>
          <p:nvPr>
            <p:custDataLst>
              <p:tags r:id="rId4"/>
            </p:custDataLst>
          </p:nvPr>
        </p:nvSpPr>
        <p:spPr>
          <a:xfrm rot="2700000">
            <a:off x="8984198" y="-990982"/>
            <a:ext cx="3367960" cy="2572776"/>
          </a:xfrm>
          <a:custGeom>
            <a:avLst/>
            <a:gdLst>
              <a:gd name="connsiteX0" fmla="*/ 0 w 3367960"/>
              <a:gd name="connsiteY0" fmla="*/ 2552601 h 2572776"/>
              <a:gd name="connsiteX1" fmla="*/ 2552601 w 3367960"/>
              <a:gd name="connsiteY1" fmla="*/ 0 h 2572776"/>
              <a:gd name="connsiteX2" fmla="*/ 3367960 w 3367960"/>
              <a:gd name="connsiteY2" fmla="*/ 815358 h 2572776"/>
              <a:gd name="connsiteX3" fmla="*/ 3367960 w 3367960"/>
              <a:gd name="connsiteY3" fmla="*/ 2572776 h 2572776"/>
              <a:gd name="connsiteX4" fmla="*/ 0 w 3367960"/>
              <a:gd name="connsiteY4" fmla="*/ 2572776 h 257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960" h="2572776">
                <a:moveTo>
                  <a:pt x="0" y="2552601"/>
                </a:moveTo>
                <a:lnTo>
                  <a:pt x="2552601" y="0"/>
                </a:lnTo>
                <a:lnTo>
                  <a:pt x="3367960" y="815358"/>
                </a:lnTo>
                <a:lnTo>
                  <a:pt x="3367960" y="2572776"/>
                </a:lnTo>
                <a:lnTo>
                  <a:pt x="0" y="2572776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PA_任意多边形 21"/>
          <p:cNvSpPr/>
          <p:nvPr>
            <p:custDataLst>
              <p:tags r:id="rId5"/>
            </p:custDataLst>
          </p:nvPr>
        </p:nvSpPr>
        <p:spPr>
          <a:xfrm rot="2700000">
            <a:off x="11463437" y="2161435"/>
            <a:ext cx="1457127" cy="1457127"/>
          </a:xfrm>
          <a:custGeom>
            <a:avLst/>
            <a:gdLst>
              <a:gd name="connsiteX0" fmla="*/ 0 w 1457127"/>
              <a:gd name="connsiteY0" fmla="*/ 0 h 1457127"/>
              <a:gd name="connsiteX1" fmla="*/ 1457127 w 1457127"/>
              <a:gd name="connsiteY1" fmla="*/ 1457127 h 1457127"/>
              <a:gd name="connsiteX2" fmla="*/ 0 w 1457127"/>
              <a:gd name="connsiteY2" fmla="*/ 1457127 h 145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127" h="1457127">
                <a:moveTo>
                  <a:pt x="0" y="0"/>
                </a:moveTo>
                <a:lnTo>
                  <a:pt x="1457127" y="1457127"/>
                </a:lnTo>
                <a:lnTo>
                  <a:pt x="0" y="1457127"/>
                </a:lnTo>
                <a:close/>
              </a:path>
            </a:pathLst>
          </a:custGeom>
          <a:blipFill dpi="0"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PA_任意多边形 27"/>
          <p:cNvSpPr/>
          <p:nvPr>
            <p:custDataLst>
              <p:tags r:id="rId6"/>
            </p:custDataLst>
          </p:nvPr>
        </p:nvSpPr>
        <p:spPr>
          <a:xfrm rot="2700000">
            <a:off x="9163487" y="3920849"/>
            <a:ext cx="3367960" cy="3367960"/>
          </a:xfrm>
          <a:custGeom>
            <a:avLst/>
            <a:gdLst>
              <a:gd name="connsiteX0" fmla="*/ 0 w 3367960"/>
              <a:gd name="connsiteY0" fmla="*/ 0 h 3367960"/>
              <a:gd name="connsiteX1" fmla="*/ 1901457 w 3367960"/>
              <a:gd name="connsiteY1" fmla="*/ 0 h 3367960"/>
              <a:gd name="connsiteX2" fmla="*/ 3367960 w 3367960"/>
              <a:gd name="connsiteY2" fmla="*/ 1466503 h 3367960"/>
              <a:gd name="connsiteX3" fmla="*/ 3367960 w 3367960"/>
              <a:gd name="connsiteY3" fmla="*/ 1772252 h 3367960"/>
              <a:gd name="connsiteX4" fmla="*/ 1772252 w 3367960"/>
              <a:gd name="connsiteY4" fmla="*/ 3367960 h 3367960"/>
              <a:gd name="connsiteX5" fmla="*/ 0 w 3367960"/>
              <a:gd name="connsiteY5" fmla="*/ 3367960 h 336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7960" h="3367960">
                <a:moveTo>
                  <a:pt x="0" y="0"/>
                </a:moveTo>
                <a:lnTo>
                  <a:pt x="1901457" y="0"/>
                </a:lnTo>
                <a:lnTo>
                  <a:pt x="3367960" y="1466503"/>
                </a:lnTo>
                <a:lnTo>
                  <a:pt x="3367960" y="1772252"/>
                </a:lnTo>
                <a:lnTo>
                  <a:pt x="1772252" y="3367960"/>
                </a:lnTo>
                <a:lnTo>
                  <a:pt x="0" y="3367960"/>
                </a:lnTo>
                <a:close/>
              </a:path>
            </a:pathLst>
          </a:custGeom>
          <a:blipFill dpi="0"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2000" sy="22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" name="组合 1"/>
          <p:cNvGrpSpPr/>
          <p:nvPr/>
        </p:nvGrpSpPr>
        <p:grpSpPr>
          <a:xfrm>
            <a:off x="1042158" y="4091351"/>
            <a:ext cx="5398202" cy="645237"/>
            <a:chOff x="799398" y="4168872"/>
            <a:chExt cx="5398202" cy="645237"/>
          </a:xfrm>
        </p:grpSpPr>
        <p:sp>
          <p:nvSpPr>
            <p:cNvPr id="14" name="PA_矩形 6"/>
            <p:cNvSpPr/>
            <p:nvPr>
              <p:custDataLst>
                <p:tags r:id="rId9"/>
              </p:custDataLst>
            </p:nvPr>
          </p:nvSpPr>
          <p:spPr>
            <a:xfrm>
              <a:off x="799398" y="4518964"/>
              <a:ext cx="5398202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遇到問題一定有一個卡住的點，把大問題變成小問題，輕鬆解決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PA_矩形 7"/>
            <p:cNvSpPr/>
            <p:nvPr>
              <p:custDataLst>
                <p:tags r:id="rId10"/>
              </p:custDataLst>
            </p:nvPr>
          </p:nvSpPr>
          <p:spPr>
            <a:xfrm>
              <a:off x="799398" y="4168872"/>
              <a:ext cx="230273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TW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TW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學會分析問題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"/>
          <p:cNvGrpSpPr/>
          <p:nvPr/>
        </p:nvGrpSpPr>
        <p:grpSpPr>
          <a:xfrm>
            <a:off x="1284918" y="4831123"/>
            <a:ext cx="5398202" cy="645237"/>
            <a:chOff x="799398" y="4168872"/>
            <a:chExt cx="5398202" cy="645237"/>
          </a:xfrm>
        </p:grpSpPr>
        <p:sp>
          <p:nvSpPr>
            <p:cNvPr id="17" name="PA_矩形 6"/>
            <p:cNvSpPr/>
            <p:nvPr>
              <p:custDataLst>
                <p:tags r:id="rId7"/>
              </p:custDataLst>
            </p:nvPr>
          </p:nvSpPr>
          <p:spPr>
            <a:xfrm>
              <a:off x="799398" y="4518964"/>
              <a:ext cx="5398202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關鍵字很重要，想一想如果別人遇到這個問題，會想到什麼？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PA_矩形 7"/>
            <p:cNvSpPr/>
            <p:nvPr>
              <p:custDataLst>
                <p:tags r:id="rId8"/>
              </p:custDataLst>
            </p:nvPr>
          </p:nvSpPr>
          <p:spPr>
            <a:xfrm>
              <a:off x="799398" y="4168872"/>
              <a:ext cx="2302738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TW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TW" altLang="en-US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學會查資料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54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21" grpId="0" animBg="1"/>
      <p:bldP spid="22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856487" y="1815358"/>
            <a:ext cx="8567927" cy="4251613"/>
            <a:chOff x="806335" y="798022"/>
            <a:chExt cx="10618080" cy="5268949"/>
          </a:xfrm>
        </p:grpSpPr>
        <p:sp>
          <p:nvSpPr>
            <p:cNvPr id="4" name="PA_矩形 3"/>
            <p:cNvSpPr/>
            <p:nvPr>
              <p:custDataLst>
                <p:tags r:id="rId4"/>
              </p:custDataLst>
            </p:nvPr>
          </p:nvSpPr>
          <p:spPr>
            <a:xfrm>
              <a:off x="816142" y="801332"/>
              <a:ext cx="2594715" cy="5265639"/>
            </a:xfrm>
            <a:prstGeom prst="rect">
              <a:avLst/>
            </a:prstGeom>
            <a:blipFill dpi="0"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PA_矩形 4"/>
            <p:cNvSpPr/>
            <p:nvPr>
              <p:custDataLst>
                <p:tags r:id="rId5"/>
              </p:custDataLst>
            </p:nvPr>
          </p:nvSpPr>
          <p:spPr>
            <a:xfrm>
              <a:off x="3501285" y="3429000"/>
              <a:ext cx="2594715" cy="2637971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PA_矩形 5"/>
            <p:cNvSpPr/>
            <p:nvPr>
              <p:custDataLst>
                <p:tags r:id="rId6"/>
              </p:custDataLst>
            </p:nvPr>
          </p:nvSpPr>
          <p:spPr>
            <a:xfrm>
              <a:off x="3501285" y="801331"/>
              <a:ext cx="5221801" cy="2555099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PA_矩形 6"/>
            <p:cNvSpPr/>
            <p:nvPr>
              <p:custDataLst>
                <p:tags r:id="rId7"/>
              </p:custDataLst>
            </p:nvPr>
          </p:nvSpPr>
          <p:spPr>
            <a:xfrm>
              <a:off x="8813514" y="801331"/>
              <a:ext cx="2610900" cy="2555099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_矩形 7"/>
            <p:cNvSpPr/>
            <p:nvPr>
              <p:custDataLst>
                <p:tags r:id="rId8"/>
              </p:custDataLst>
            </p:nvPr>
          </p:nvSpPr>
          <p:spPr>
            <a:xfrm>
              <a:off x="6186429" y="3429000"/>
              <a:ext cx="5237986" cy="2637971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6" name="Picture 2" descr="https://lh3.googleusercontent.com/pw/ACtC-3dMH32VRioK4iiSCGboOTL0Tsa2CDGq5wVme1X-JaNNWQ2lud7yKrtJ2z-t4rfrEq4_GiHRsv88hoZJiZs9BEzmAV42V9s0L1oxbp9d1XkYZRmMj4SW6iEwkFOF7mtahYiu7L1FFmgQVS9VYB8Jg0YNmw=w998-h749-no?authuser=1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57" r="4191" b="12681"/>
            <a:stretch/>
          </p:blipFill>
          <p:spPr bwMode="auto">
            <a:xfrm>
              <a:off x="6186428" y="3431022"/>
              <a:ext cx="5231434" cy="2629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lh3.googleusercontent.com/pw/ACtC-3eXe4Ql5pFDILK3RTegDRMs_ZtfhD-bdQ5a9NWv5Dl-umfiKby38ytkb5CbNDzRwS_6LpIvyCuxWYSKX0XeuSuDU8LhSDI8itYLvsqKlcN0LFTzyTbU-lWiSvQcz-mRhbbzSzcTqf73Lln3FBUERfZTFQ=w998-h749-no?authuser=1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5" t="-72" r="20262" b="5746"/>
            <a:stretch/>
          </p:blipFill>
          <p:spPr bwMode="auto">
            <a:xfrm>
              <a:off x="3503851" y="3414839"/>
              <a:ext cx="2589452" cy="264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lh3.googleusercontent.com/pw/ACtC-3c1LP9PqnjOww9f7MBW1XTX1TJVS2q5BegbLhhLQacfnvwcPC5lvt1uk357dbfGDwDUCMr3sruUJfxL_67lKIjO9DV-YZb2XP5BZouXSVXM-AT1caUTO3lpUXGbvXlOXjP2rRGLo1-zfAtO8lPD9p5y4A=w998-h749-no?authuser=1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01" t="24316" r="34416" b="1830"/>
            <a:stretch/>
          </p:blipFill>
          <p:spPr bwMode="auto">
            <a:xfrm>
              <a:off x="806335" y="798022"/>
              <a:ext cx="2593570" cy="526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lh3.googleusercontent.com/pw/ACtC-3cTKz62vanukeyoVlkxAv_tiazRxX5WoHGrTjZ9NdIphnH7BWvxMRcajSv-0qj4sfyQbE-aQZWTnsJv4Q3RYeRpaZfC5Epn_2ubqIaBog3aRveQojaH5WnNgzPv5tIpL8FUNr9C1CWSn6qEGZxwLNvm5Q=w998-h562-no?authuser=1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3" t="22220" r="136"/>
            <a:stretch/>
          </p:blipFill>
          <p:spPr bwMode="auto">
            <a:xfrm>
              <a:off x="3490334" y="809203"/>
              <a:ext cx="5232880" cy="2545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lh3.googleusercontent.com/pw/ACtC-3eejl3kxPchy9wQcr82A20mwTEnHatDrxTzm69riSpTcyzT5VOYiXRgGbkSRqiM0wXRgNcKe6RUeZ8NpSWT24xLcwFV4CMBgeGdfBogNxlqKBckjd--pZXcQ8STewLH8_Rk0DrZu7CDZVqma8fEW-uaSQ=s888-no?authuser=1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5"/>
            <a:stretch/>
          </p:blipFill>
          <p:spPr bwMode="auto">
            <a:xfrm>
              <a:off x="8798511" y="801112"/>
              <a:ext cx="2625903" cy="255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PA_组合 3"/>
          <p:cNvGrpSpPr/>
          <p:nvPr>
            <p:custDataLst>
              <p:tags r:id="rId1"/>
            </p:custDataLst>
          </p:nvPr>
        </p:nvGrpSpPr>
        <p:grpSpPr>
          <a:xfrm>
            <a:off x="686109" y="358968"/>
            <a:ext cx="4288353" cy="1414509"/>
            <a:chOff x="8364677" y="1541417"/>
            <a:chExt cx="4288353" cy="1414509"/>
          </a:xfrm>
        </p:grpSpPr>
        <p:sp>
          <p:nvSpPr>
            <p:cNvPr id="17" name="PA_文本框 4"/>
            <p:cNvSpPr txBox="1"/>
            <p:nvPr>
              <p:custDataLst>
                <p:tags r:id="rId2"/>
              </p:custDataLst>
            </p:nvPr>
          </p:nvSpPr>
          <p:spPr>
            <a:xfrm>
              <a:off x="8364677" y="1541417"/>
              <a:ext cx="428835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1"/>
                  </a:solidFill>
                </a:rPr>
                <a:t>打拼之餘</a:t>
              </a:r>
              <a:endParaRPr lang="en-US" altLang="zh-TW" sz="3200" b="1" dirty="0" smtClean="0">
                <a:solidFill>
                  <a:schemeClr val="accent1"/>
                </a:solidFill>
              </a:endParaRPr>
            </a:p>
            <a:p>
              <a:r>
                <a:rPr lang="zh-TW" altLang="en-US" sz="3200" b="1" dirty="0" smtClean="0">
                  <a:solidFill>
                    <a:schemeClr val="accent1"/>
                  </a:solidFill>
                </a:rPr>
                <a:t>不</a:t>
              </a:r>
              <a:r>
                <a:rPr lang="zh-TW" altLang="en-US" sz="3200" b="1" dirty="0">
                  <a:solidFill>
                    <a:schemeClr val="accent1"/>
                  </a:solidFill>
                </a:rPr>
                <a:t>要</a:t>
              </a:r>
              <a:r>
                <a:rPr lang="zh-TW" altLang="en-US" sz="3200" b="1" dirty="0" smtClean="0">
                  <a:solidFill>
                    <a:schemeClr val="accent1"/>
                  </a:solidFill>
                </a:rPr>
                <a:t>忘記自已想要</a:t>
              </a:r>
              <a:r>
                <a:rPr lang="zh-TW" altLang="en-US" sz="3200" b="1" dirty="0">
                  <a:solidFill>
                    <a:schemeClr val="accent1"/>
                  </a:solidFill>
                </a:rPr>
                <a:t>什麼</a:t>
              </a:r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PA_等腰三角形 5"/>
            <p:cNvSpPr/>
            <p:nvPr>
              <p:custDataLst>
                <p:tags r:id="rId3"/>
              </p:custDataLst>
            </p:nvPr>
          </p:nvSpPr>
          <p:spPr>
            <a:xfrm>
              <a:off x="12329775" y="2657846"/>
              <a:ext cx="298080" cy="298080"/>
            </a:xfrm>
            <a:prstGeom prst="triangle">
              <a:avLst>
                <a:gd name="adj" fmla="val 100000"/>
              </a:avLst>
            </a:prstGeom>
            <a:solidFill>
              <a:srgbClr val="394D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476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0"/>
          <p:cNvSpPr txBox="1"/>
          <p:nvPr>
            <p:custDataLst>
              <p:tags r:id="rId1"/>
            </p:custDataLst>
          </p:nvPr>
        </p:nvSpPr>
        <p:spPr>
          <a:xfrm>
            <a:off x="933450" y="3512186"/>
            <a:ext cx="47525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latinLnBrk="1">
              <a:defRPr/>
            </a:pPr>
            <a:r>
              <a:rPr lang="en-US" altLang="zh-TW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Thank You.</a:t>
            </a:r>
            <a:endParaRPr lang="en-US" altLang="ko-K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4313" y="2356847"/>
            <a:ext cx="47316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latinLnBrk="1"/>
            <a:r>
              <a:rPr lang="zh-TW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Calibri" pitchFamily="34" charset="0"/>
              </a:rPr>
              <a:t>感謝，</a:t>
            </a:r>
            <a:r>
              <a:rPr lang="en-US" altLang="zh-TW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Calibri" pitchFamily="34" charset="0"/>
              </a:rPr>
              <a:t>Q&amp;A</a:t>
            </a:r>
            <a:r>
              <a:rPr lang="zh-CN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Calibri" pitchFamily="34" charset="0"/>
              </a:rPr>
              <a:t>！</a:t>
            </a:r>
            <a:endParaRPr lang="en-US" altLang="ko-KR" sz="6600" dirty="0">
              <a:solidFill>
                <a:prstClr val="black">
                  <a:lumMod val="65000"/>
                  <a:lumOff val="35000"/>
                </a:prst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Calibri" pitchFamily="34" charset="0"/>
            </a:endParaRPr>
          </a:p>
        </p:txBody>
      </p:sp>
      <p:sp>
        <p:nvSpPr>
          <p:cNvPr id="4" name="PA_圆角矩形 9"/>
          <p:cNvSpPr/>
          <p:nvPr>
            <p:custDataLst>
              <p:tags r:id="rId3"/>
            </p:custDataLst>
          </p:nvPr>
        </p:nvSpPr>
        <p:spPr>
          <a:xfrm>
            <a:off x="1113065" y="4210927"/>
            <a:ext cx="1257300" cy="288032"/>
          </a:xfrm>
          <a:prstGeom prst="roundRect">
            <a:avLst>
              <a:gd name="adj" fmla="val 50000"/>
            </a:avLst>
          </a:pr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r>
              <a:rPr lang="en-US" altLang="zh-CN" sz="1400" dirty="0" smtClean="0">
                <a:solidFill>
                  <a:prstClr val="white"/>
                </a:solidFill>
                <a:latin typeface="맑은 고딕"/>
                <a:ea typeface="宋体" panose="02010600030101010101" pitchFamily="2" charset="-122"/>
              </a:rPr>
              <a:t>2020.05.</a:t>
            </a:r>
            <a:r>
              <a:rPr lang="en-US" altLang="zh-TW" sz="1400" dirty="0" smtClean="0">
                <a:solidFill>
                  <a:prstClr val="white"/>
                </a:solidFill>
                <a:latin typeface="맑은 고딕"/>
                <a:ea typeface="宋体" panose="02010600030101010101" pitchFamily="2" charset="-122"/>
              </a:rPr>
              <a:t>20</a:t>
            </a:r>
            <a:endParaRPr lang="zh-CN" altLang="en-US" sz="1400" dirty="0">
              <a:solidFill>
                <a:prstClr val="white"/>
              </a:solidFill>
              <a:latin typeface="맑은 고딕"/>
              <a:ea typeface="宋体" panose="02010600030101010101" pitchFamily="2" charset="-122"/>
            </a:endParaRPr>
          </a:p>
        </p:txBody>
      </p:sp>
      <p:pic>
        <p:nvPicPr>
          <p:cNvPr id="5" name="Picture 2" descr="http://s04.calm9.com/qrcode/2020-05/RSD8GB5YH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56" y="5241555"/>
            <a:ext cx="1616444" cy="16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304971" y="6488668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latinLnBrk="1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演講資料：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https://cumi.co/20200520</a:t>
            </a:r>
            <a:endParaRPr lang="en-US" altLang="ko-KR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598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2921000" cy="6858000"/>
            <a:chOff x="0" y="0"/>
            <a:chExt cx="2921000" cy="68580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2921000" cy="6858000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0"/>
              <a:ext cx="2921000" cy="685800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48823" y="3841540"/>
              <a:ext cx="2023354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讀書、打工</a:t>
              </a:r>
              <a:endParaRPr lang="en-US" altLang="zh-TW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09131" y="3402357"/>
              <a:ext cx="230273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</a:t>
              </a:r>
              <a:r>
                <a:rPr lang="zh-TW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習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95689" y="2713203"/>
              <a:ext cx="318682" cy="274214"/>
              <a:chOff x="495301" y="523876"/>
              <a:chExt cx="546101" cy="469900"/>
            </a:xfrm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606426" y="631826"/>
                <a:ext cx="434975" cy="361950"/>
              </a:xfrm>
              <a:custGeom>
                <a:avLst/>
                <a:gdLst>
                  <a:gd name="T0" fmla="*/ 153 w 153"/>
                  <a:gd name="T1" fmla="*/ 121 h 127"/>
                  <a:gd name="T2" fmla="*/ 147 w 153"/>
                  <a:gd name="T3" fmla="*/ 127 h 127"/>
                  <a:gd name="T4" fmla="*/ 6 w 153"/>
                  <a:gd name="T5" fmla="*/ 127 h 127"/>
                  <a:gd name="T6" fmla="*/ 0 w 153"/>
                  <a:gd name="T7" fmla="*/ 121 h 127"/>
                  <a:gd name="T8" fmla="*/ 0 w 153"/>
                  <a:gd name="T9" fmla="*/ 6 h 127"/>
                  <a:gd name="T10" fmla="*/ 6 w 153"/>
                  <a:gd name="T11" fmla="*/ 0 h 127"/>
                  <a:gd name="T12" fmla="*/ 147 w 153"/>
                  <a:gd name="T13" fmla="*/ 0 h 127"/>
                  <a:gd name="T14" fmla="*/ 153 w 153"/>
                  <a:gd name="T15" fmla="*/ 6 h 127"/>
                  <a:gd name="T16" fmla="*/ 153 w 153"/>
                  <a:gd name="T17" fmla="*/ 12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127">
                    <a:moveTo>
                      <a:pt x="153" y="121"/>
                    </a:moveTo>
                    <a:cubicBezTo>
                      <a:pt x="153" y="124"/>
                      <a:pt x="151" y="127"/>
                      <a:pt x="147" y="127"/>
                    </a:cubicBezTo>
                    <a:cubicBezTo>
                      <a:pt x="6" y="127"/>
                      <a:pt x="6" y="127"/>
                      <a:pt x="6" y="127"/>
                    </a:cubicBezTo>
                    <a:cubicBezTo>
                      <a:pt x="2" y="127"/>
                      <a:pt x="0" y="124"/>
                      <a:pt x="0" y="1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51" y="0"/>
                      <a:pt x="153" y="3"/>
                      <a:pt x="153" y="6"/>
                    </a:cubicBezTo>
                    <a:lnTo>
                      <a:pt x="153" y="121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495301" y="523876"/>
                <a:ext cx="438150" cy="361950"/>
              </a:xfrm>
              <a:custGeom>
                <a:avLst/>
                <a:gdLst>
                  <a:gd name="T0" fmla="*/ 20 w 154"/>
                  <a:gd name="T1" fmla="*/ 127 h 127"/>
                  <a:gd name="T2" fmla="*/ 7 w 154"/>
                  <a:gd name="T3" fmla="*/ 127 h 127"/>
                  <a:gd name="T4" fmla="*/ 0 w 154"/>
                  <a:gd name="T5" fmla="*/ 121 h 127"/>
                  <a:gd name="T6" fmla="*/ 0 w 154"/>
                  <a:gd name="T7" fmla="*/ 6 h 127"/>
                  <a:gd name="T8" fmla="*/ 7 w 154"/>
                  <a:gd name="T9" fmla="*/ 0 h 127"/>
                  <a:gd name="T10" fmla="*/ 148 w 154"/>
                  <a:gd name="T11" fmla="*/ 0 h 127"/>
                  <a:gd name="T12" fmla="*/ 154 w 154"/>
                  <a:gd name="T13" fmla="*/ 6 h 127"/>
                  <a:gd name="T14" fmla="*/ 154 w 154"/>
                  <a:gd name="T15" fmla="*/ 2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27">
                    <a:moveTo>
                      <a:pt x="20" y="127"/>
                    </a:moveTo>
                    <a:cubicBezTo>
                      <a:pt x="7" y="127"/>
                      <a:pt x="7" y="127"/>
                      <a:pt x="7" y="127"/>
                    </a:cubicBezTo>
                    <a:cubicBezTo>
                      <a:pt x="3" y="127"/>
                      <a:pt x="0" y="124"/>
                      <a:pt x="0" y="12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1" y="0"/>
                      <a:pt x="154" y="2"/>
                      <a:pt x="154" y="6"/>
                    </a:cubicBezTo>
                    <a:cubicBezTo>
                      <a:pt x="154" y="20"/>
                      <a:pt x="154" y="20"/>
                      <a:pt x="154" y="20"/>
                    </a:cubicBezTo>
                  </a:path>
                </a:pathLst>
              </a:cu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646114" y="831851"/>
                <a:ext cx="395288" cy="161925"/>
              </a:xfrm>
              <a:custGeom>
                <a:avLst/>
                <a:gdLst>
                  <a:gd name="T0" fmla="*/ 0 w 249"/>
                  <a:gd name="T1" fmla="*/ 102 h 102"/>
                  <a:gd name="T2" fmla="*/ 102 w 249"/>
                  <a:gd name="T3" fmla="*/ 0 h 102"/>
                  <a:gd name="T4" fmla="*/ 147 w 249"/>
                  <a:gd name="T5" fmla="*/ 48 h 102"/>
                  <a:gd name="T6" fmla="*/ 194 w 249"/>
                  <a:gd name="T7" fmla="*/ 0 h 102"/>
                  <a:gd name="T8" fmla="*/ 249 w 249"/>
                  <a:gd name="T9" fmla="*/ 4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102">
                    <a:moveTo>
                      <a:pt x="0" y="102"/>
                    </a:moveTo>
                    <a:lnTo>
                      <a:pt x="102" y="0"/>
                    </a:lnTo>
                    <a:lnTo>
                      <a:pt x="147" y="48"/>
                    </a:lnTo>
                    <a:lnTo>
                      <a:pt x="194" y="0"/>
                    </a:lnTo>
                    <a:lnTo>
                      <a:pt x="249" y="48"/>
                    </a:lnTo>
                  </a:path>
                </a:pathLst>
              </a:cu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>
                <a:off x="666751" y="717551"/>
                <a:ext cx="84138" cy="85725"/>
              </a:xfrm>
              <a:prstGeom prst="ellipse">
                <a:avLst/>
              </a:pr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9271000" y="0"/>
            <a:ext cx="2921000" cy="6858000"/>
            <a:chOff x="9271000" y="0"/>
            <a:chExt cx="2921000" cy="6858000"/>
          </a:xfrm>
        </p:grpSpPr>
        <p:sp>
          <p:nvSpPr>
            <p:cNvPr id="6" name="矩形 5"/>
            <p:cNvSpPr/>
            <p:nvPr/>
          </p:nvSpPr>
          <p:spPr>
            <a:xfrm>
              <a:off x="9271000" y="0"/>
              <a:ext cx="2921000" cy="6858000"/>
            </a:xfrm>
            <a:prstGeom prst="rect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30000" sy="3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9271000" y="0"/>
              <a:ext cx="2921000" cy="6858000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719823" y="3841540"/>
              <a:ext cx="2023354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80131" y="3402357"/>
              <a:ext cx="230273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TW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Q&amp;A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0572159" y="2690969"/>
              <a:ext cx="318681" cy="315902"/>
              <a:chOff x="5229226" y="484188"/>
              <a:chExt cx="546100" cy="5413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5229226" y="538163"/>
                <a:ext cx="546100" cy="487363"/>
              </a:xfrm>
              <a:custGeom>
                <a:avLst/>
                <a:gdLst>
                  <a:gd name="T0" fmla="*/ 157 w 192"/>
                  <a:gd name="T1" fmla="*/ 0 h 171"/>
                  <a:gd name="T2" fmla="*/ 188 w 192"/>
                  <a:gd name="T3" fmla="*/ 0 h 171"/>
                  <a:gd name="T4" fmla="*/ 192 w 192"/>
                  <a:gd name="T5" fmla="*/ 4 h 171"/>
                  <a:gd name="T6" fmla="*/ 192 w 192"/>
                  <a:gd name="T7" fmla="*/ 168 h 171"/>
                  <a:gd name="T8" fmla="*/ 188 w 192"/>
                  <a:gd name="T9" fmla="*/ 171 h 171"/>
                  <a:gd name="T10" fmla="*/ 3 w 192"/>
                  <a:gd name="T11" fmla="*/ 171 h 171"/>
                  <a:gd name="T12" fmla="*/ 0 w 192"/>
                  <a:gd name="T13" fmla="*/ 168 h 171"/>
                  <a:gd name="T14" fmla="*/ 0 w 192"/>
                  <a:gd name="T15" fmla="*/ 4 h 171"/>
                  <a:gd name="T16" fmla="*/ 3 w 192"/>
                  <a:gd name="T17" fmla="*/ 0 h 171"/>
                  <a:gd name="T18" fmla="*/ 34 w 192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171">
                    <a:moveTo>
                      <a:pt x="157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90" y="0"/>
                      <a:pt x="192" y="2"/>
                      <a:pt x="192" y="4"/>
                    </a:cubicBezTo>
                    <a:cubicBezTo>
                      <a:pt x="192" y="168"/>
                      <a:pt x="192" y="168"/>
                      <a:pt x="192" y="168"/>
                    </a:cubicBezTo>
                    <a:cubicBezTo>
                      <a:pt x="192" y="170"/>
                      <a:pt x="190" y="171"/>
                      <a:pt x="188" y="171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1" y="171"/>
                      <a:pt x="0" y="170"/>
                      <a:pt x="0" y="16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>
                <a:off x="5229226" y="688976"/>
                <a:ext cx="546100" cy="0"/>
              </a:xfrm>
              <a:prstGeom prst="line">
                <a:avLst/>
              </a:pr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5337176" y="484188"/>
                <a:ext cx="77788" cy="103188"/>
              </a:xfrm>
              <a:custGeom>
                <a:avLst/>
                <a:gdLst>
                  <a:gd name="T0" fmla="*/ 27 w 27"/>
                  <a:gd name="T1" fmla="*/ 33 h 36"/>
                  <a:gd name="T2" fmla="*/ 24 w 27"/>
                  <a:gd name="T3" fmla="*/ 36 h 36"/>
                  <a:gd name="T4" fmla="*/ 3 w 27"/>
                  <a:gd name="T5" fmla="*/ 36 h 36"/>
                  <a:gd name="T6" fmla="*/ 0 w 27"/>
                  <a:gd name="T7" fmla="*/ 33 h 36"/>
                  <a:gd name="T8" fmla="*/ 0 w 27"/>
                  <a:gd name="T9" fmla="*/ 3 h 36"/>
                  <a:gd name="T10" fmla="*/ 3 w 27"/>
                  <a:gd name="T11" fmla="*/ 0 h 36"/>
                  <a:gd name="T12" fmla="*/ 24 w 27"/>
                  <a:gd name="T13" fmla="*/ 0 h 36"/>
                  <a:gd name="T14" fmla="*/ 27 w 27"/>
                  <a:gd name="T15" fmla="*/ 3 h 36"/>
                  <a:gd name="T16" fmla="*/ 27 w 27"/>
                  <a:gd name="T17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6">
                    <a:moveTo>
                      <a:pt x="27" y="33"/>
                    </a:moveTo>
                    <a:cubicBezTo>
                      <a:pt x="27" y="35"/>
                      <a:pt x="26" y="36"/>
                      <a:pt x="2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1" y="36"/>
                      <a:pt x="0" y="35"/>
                      <a:pt x="0" y="3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3"/>
                    </a:cubicBezTo>
                    <a:lnTo>
                      <a:pt x="27" y="33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5588001" y="484188"/>
                <a:ext cx="76200" cy="103188"/>
              </a:xfrm>
              <a:custGeom>
                <a:avLst/>
                <a:gdLst>
                  <a:gd name="T0" fmla="*/ 27 w 27"/>
                  <a:gd name="T1" fmla="*/ 33 h 36"/>
                  <a:gd name="T2" fmla="*/ 24 w 27"/>
                  <a:gd name="T3" fmla="*/ 36 h 36"/>
                  <a:gd name="T4" fmla="*/ 3 w 27"/>
                  <a:gd name="T5" fmla="*/ 36 h 36"/>
                  <a:gd name="T6" fmla="*/ 0 w 27"/>
                  <a:gd name="T7" fmla="*/ 33 h 36"/>
                  <a:gd name="T8" fmla="*/ 0 w 27"/>
                  <a:gd name="T9" fmla="*/ 3 h 36"/>
                  <a:gd name="T10" fmla="*/ 3 w 27"/>
                  <a:gd name="T11" fmla="*/ 0 h 36"/>
                  <a:gd name="T12" fmla="*/ 24 w 27"/>
                  <a:gd name="T13" fmla="*/ 0 h 36"/>
                  <a:gd name="T14" fmla="*/ 27 w 27"/>
                  <a:gd name="T15" fmla="*/ 3 h 36"/>
                  <a:gd name="T16" fmla="*/ 27 w 27"/>
                  <a:gd name="T17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6">
                    <a:moveTo>
                      <a:pt x="27" y="33"/>
                    </a:moveTo>
                    <a:cubicBezTo>
                      <a:pt x="27" y="35"/>
                      <a:pt x="26" y="36"/>
                      <a:pt x="2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0" y="35"/>
                      <a:pt x="0" y="3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3"/>
                    </a:cubicBezTo>
                    <a:lnTo>
                      <a:pt x="27" y="33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>
                <a:off x="5426076" y="538163"/>
                <a:ext cx="150813" cy="0"/>
              </a:xfrm>
              <a:prstGeom prst="line">
                <a:avLst/>
              </a:pr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090333" y="0"/>
            <a:ext cx="2921000" cy="6858000"/>
            <a:chOff x="3090333" y="0"/>
            <a:chExt cx="2921000" cy="6858000"/>
          </a:xfrm>
        </p:grpSpPr>
        <p:sp>
          <p:nvSpPr>
            <p:cNvPr id="4" name="矩形 3"/>
            <p:cNvSpPr/>
            <p:nvPr/>
          </p:nvSpPr>
          <p:spPr>
            <a:xfrm>
              <a:off x="3090333" y="0"/>
              <a:ext cx="2921000" cy="6858000"/>
            </a:xfrm>
            <a:prstGeom prst="rect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30000" sy="3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090333" y="0"/>
              <a:ext cx="2921000" cy="68580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539156" y="3841540"/>
              <a:ext cx="2023354" cy="295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人生態度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99464" y="3402357"/>
              <a:ext cx="230273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專業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442681" y="2690969"/>
              <a:ext cx="318682" cy="296448"/>
              <a:chOff x="495301" y="3711576"/>
              <a:chExt cx="546101" cy="508000"/>
            </a:xfrm>
          </p:grpSpPr>
          <p:sp>
            <p:nvSpPr>
              <p:cNvPr id="39" name="Line 124"/>
              <p:cNvSpPr>
                <a:spLocks noChangeShapeType="1"/>
              </p:cNvSpPr>
              <p:nvPr/>
            </p:nvSpPr>
            <p:spPr bwMode="auto">
              <a:xfrm>
                <a:off x="928689" y="3868738"/>
                <a:ext cx="0" cy="225425"/>
              </a:xfrm>
              <a:prstGeom prst="line">
                <a:avLst/>
              </a:pr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Line 125"/>
              <p:cNvSpPr>
                <a:spLocks noChangeShapeType="1"/>
              </p:cNvSpPr>
              <p:nvPr/>
            </p:nvSpPr>
            <p:spPr bwMode="auto">
              <a:xfrm flipH="1">
                <a:off x="817564" y="3983038"/>
                <a:ext cx="223838" cy="0"/>
              </a:xfrm>
              <a:prstGeom prst="line">
                <a:avLst/>
              </a:pr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26"/>
              <p:cNvSpPr>
                <a:spLocks/>
              </p:cNvSpPr>
              <p:nvPr/>
            </p:nvSpPr>
            <p:spPr bwMode="auto">
              <a:xfrm>
                <a:off x="495301" y="3711576"/>
                <a:ext cx="433388" cy="508000"/>
              </a:xfrm>
              <a:custGeom>
                <a:avLst/>
                <a:gdLst>
                  <a:gd name="T0" fmla="*/ 152 w 152"/>
                  <a:gd name="T1" fmla="*/ 155 h 178"/>
                  <a:gd name="T2" fmla="*/ 152 w 152"/>
                  <a:gd name="T3" fmla="*/ 164 h 178"/>
                  <a:gd name="T4" fmla="*/ 138 w 152"/>
                  <a:gd name="T5" fmla="*/ 178 h 178"/>
                  <a:gd name="T6" fmla="*/ 13 w 152"/>
                  <a:gd name="T7" fmla="*/ 178 h 178"/>
                  <a:gd name="T8" fmla="*/ 0 w 152"/>
                  <a:gd name="T9" fmla="*/ 164 h 178"/>
                  <a:gd name="T10" fmla="*/ 0 w 152"/>
                  <a:gd name="T11" fmla="*/ 14 h 178"/>
                  <a:gd name="T12" fmla="*/ 13 w 152"/>
                  <a:gd name="T13" fmla="*/ 0 h 178"/>
                  <a:gd name="T14" fmla="*/ 138 w 152"/>
                  <a:gd name="T15" fmla="*/ 0 h 178"/>
                  <a:gd name="T16" fmla="*/ 152 w 152"/>
                  <a:gd name="T17" fmla="*/ 14 h 178"/>
                  <a:gd name="T18" fmla="*/ 152 w 152"/>
                  <a:gd name="T19" fmla="*/ 3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78">
                    <a:moveTo>
                      <a:pt x="152" y="155"/>
                    </a:move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2" y="172"/>
                      <a:pt x="146" y="178"/>
                      <a:pt x="138" y="178"/>
                    </a:cubicBezTo>
                    <a:cubicBezTo>
                      <a:pt x="13" y="178"/>
                      <a:pt x="13" y="178"/>
                      <a:pt x="13" y="178"/>
                    </a:cubicBezTo>
                    <a:cubicBezTo>
                      <a:pt x="6" y="178"/>
                      <a:pt x="0" y="172"/>
                      <a:pt x="0" y="16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6" y="0"/>
                      <a:pt x="152" y="6"/>
                      <a:pt x="152" y="14"/>
                    </a:cubicBezTo>
                    <a:cubicBezTo>
                      <a:pt x="152" y="38"/>
                      <a:pt x="152" y="38"/>
                      <a:pt x="152" y="38"/>
                    </a:cubicBezTo>
                  </a:path>
                </a:pathLst>
              </a:cu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180666" y="0"/>
            <a:ext cx="2921000" cy="6858000"/>
            <a:chOff x="6180666" y="0"/>
            <a:chExt cx="2921000" cy="6858000"/>
          </a:xfrm>
        </p:grpSpPr>
        <p:sp>
          <p:nvSpPr>
            <p:cNvPr id="5" name="矩形 4"/>
            <p:cNvSpPr/>
            <p:nvPr/>
          </p:nvSpPr>
          <p:spPr>
            <a:xfrm>
              <a:off x="6180666" y="0"/>
              <a:ext cx="2921000" cy="6858000"/>
            </a:xfrm>
            <a:prstGeom prst="rect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30000" sy="3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6180666" y="0"/>
              <a:ext cx="2921000" cy="685800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629489" y="3841540"/>
              <a:ext cx="2023354" cy="516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兩個成功的專案</a:t>
              </a:r>
              <a:endParaRPr lang="en-US" altLang="zh-TW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20000"/>
                </a:lnSpc>
              </a:pPr>
              <a:r>
                <a:rPr lang="zh-TW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一個解決問題的方法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489797" y="3402357"/>
              <a:ext cx="230273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504251" y="2751457"/>
              <a:ext cx="318681" cy="196396"/>
              <a:chOff x="1679576" y="4870451"/>
              <a:chExt cx="546100" cy="336550"/>
            </a:xfrm>
          </p:grpSpPr>
          <p:sp>
            <p:nvSpPr>
              <p:cNvPr id="43" name="Line 172"/>
              <p:cNvSpPr>
                <a:spLocks noChangeShapeType="1"/>
              </p:cNvSpPr>
              <p:nvPr/>
            </p:nvSpPr>
            <p:spPr bwMode="auto">
              <a:xfrm>
                <a:off x="1790701" y="4870451"/>
                <a:ext cx="320675" cy="0"/>
              </a:xfrm>
              <a:prstGeom prst="line">
                <a:avLst/>
              </a:pr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Line 173"/>
              <p:cNvSpPr>
                <a:spLocks noChangeShapeType="1"/>
              </p:cNvSpPr>
              <p:nvPr/>
            </p:nvSpPr>
            <p:spPr bwMode="auto">
              <a:xfrm>
                <a:off x="1679576" y="4981576"/>
                <a:ext cx="546100" cy="0"/>
              </a:xfrm>
              <a:prstGeom prst="line">
                <a:avLst/>
              </a:pr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Line 174"/>
              <p:cNvSpPr>
                <a:spLocks noChangeShapeType="1"/>
              </p:cNvSpPr>
              <p:nvPr/>
            </p:nvSpPr>
            <p:spPr bwMode="auto">
              <a:xfrm>
                <a:off x="1744664" y="5095876"/>
                <a:ext cx="412750" cy="0"/>
              </a:xfrm>
              <a:prstGeom prst="line">
                <a:avLst/>
              </a:pr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Line 175"/>
              <p:cNvSpPr>
                <a:spLocks noChangeShapeType="1"/>
              </p:cNvSpPr>
              <p:nvPr/>
            </p:nvSpPr>
            <p:spPr bwMode="auto">
              <a:xfrm>
                <a:off x="1778001" y="5207001"/>
                <a:ext cx="347663" cy="0"/>
              </a:xfrm>
              <a:prstGeom prst="line">
                <a:avLst/>
              </a:prstGeom>
              <a:noFill/>
              <a:ln w="238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1717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13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/>
          <p:nvPr>
            <p:custDataLst>
              <p:tags r:id="rId2"/>
            </p:custDataLst>
          </p:nvPr>
        </p:nvSpPr>
        <p:spPr>
          <a:xfrm>
            <a:off x="1701799" y="4620845"/>
            <a:ext cx="878840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讀書、學習經歷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文本框 5"/>
          <p:cNvSpPr txBox="1"/>
          <p:nvPr>
            <p:custDataLst>
              <p:tags r:id="rId3"/>
            </p:custDataLst>
          </p:nvPr>
        </p:nvSpPr>
        <p:spPr>
          <a:xfrm>
            <a:off x="3900389" y="3944034"/>
            <a:ext cx="439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E74C2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學</a:t>
            </a:r>
            <a:r>
              <a:rPr lang="zh-TW" altLang="en-US" sz="3600" dirty="0">
                <a:solidFill>
                  <a:srgbClr val="E74C2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習</a:t>
            </a:r>
            <a:endParaRPr lang="zh-CN" altLang="en-US" sz="3600" dirty="0">
              <a:solidFill>
                <a:srgbClr val="E74C22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PA_组合 2"/>
          <p:cNvGrpSpPr/>
          <p:nvPr>
            <p:custDataLst>
              <p:tags r:id="rId4"/>
            </p:custDataLst>
          </p:nvPr>
        </p:nvGrpSpPr>
        <p:grpSpPr>
          <a:xfrm>
            <a:off x="5955504" y="6158030"/>
            <a:ext cx="280990" cy="280990"/>
            <a:chOff x="5955504" y="6158030"/>
            <a:chExt cx="280990" cy="280990"/>
          </a:xfrm>
        </p:grpSpPr>
        <p:sp>
          <p:nvSpPr>
            <p:cNvPr id="7" name="PA_椭圆 6"/>
            <p:cNvSpPr/>
            <p:nvPr>
              <p:custDataLst>
                <p:tags r:id="rId6"/>
              </p:custDataLst>
            </p:nvPr>
          </p:nvSpPr>
          <p:spPr>
            <a:xfrm>
              <a:off x="5955504" y="6158030"/>
              <a:ext cx="280990" cy="280990"/>
            </a:xfrm>
            <a:prstGeom prst="ellipse">
              <a:avLst/>
            </a:prstGeom>
            <a:noFill/>
            <a:ln w="12700" cap="flat" cmpd="sng" algn="ctr">
              <a:solidFill>
                <a:srgbClr val="E74C2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_半闭框 7"/>
            <p:cNvSpPr/>
            <p:nvPr>
              <p:custDataLst>
                <p:tags r:id="rId7"/>
              </p:custDataLst>
            </p:nvPr>
          </p:nvSpPr>
          <p:spPr>
            <a:xfrm rot="13500000">
              <a:off x="6027680" y="6198354"/>
              <a:ext cx="136640" cy="136640"/>
            </a:xfrm>
            <a:prstGeom prst="halfFrame">
              <a:avLst>
                <a:gd name="adj1" fmla="val 6186"/>
                <a:gd name="adj2" fmla="val 6186"/>
              </a:avLst>
            </a:prstGeom>
            <a:solidFill>
              <a:srgbClr val="E74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PA_任意多边形 10"/>
          <p:cNvSpPr/>
          <p:nvPr>
            <p:custDataLst>
              <p:tags r:id="rId5"/>
            </p:custDataLst>
          </p:nvPr>
        </p:nvSpPr>
        <p:spPr>
          <a:xfrm>
            <a:off x="5410200" y="1436914"/>
            <a:ext cx="1371600" cy="1371600"/>
          </a:xfrm>
          <a:custGeom>
            <a:avLst/>
            <a:gdLst>
              <a:gd name="connsiteX0" fmla="*/ 480077 w 1371600"/>
              <a:gd name="connsiteY0" fmla="*/ 446877 h 1371600"/>
              <a:gd name="connsiteX1" fmla="*/ 571792 w 1371600"/>
              <a:gd name="connsiteY1" fmla="*/ 488363 h 1371600"/>
              <a:gd name="connsiteX2" fmla="*/ 603977 w 1371600"/>
              <a:gd name="connsiteY2" fmla="*/ 600915 h 1371600"/>
              <a:gd name="connsiteX3" fmla="*/ 603977 w 1371600"/>
              <a:gd name="connsiteY3" fmla="*/ 773927 h 1371600"/>
              <a:gd name="connsiteX4" fmla="*/ 571978 w 1371600"/>
              <a:gd name="connsiteY4" fmla="*/ 886665 h 1371600"/>
              <a:gd name="connsiteX5" fmla="*/ 480821 w 1371600"/>
              <a:gd name="connsiteY5" fmla="*/ 928709 h 1371600"/>
              <a:gd name="connsiteX6" fmla="*/ 388734 w 1371600"/>
              <a:gd name="connsiteY6" fmla="*/ 886479 h 1371600"/>
              <a:gd name="connsiteX7" fmla="*/ 356178 w 1371600"/>
              <a:gd name="connsiteY7" fmla="*/ 773927 h 1371600"/>
              <a:gd name="connsiteX8" fmla="*/ 356178 w 1371600"/>
              <a:gd name="connsiteY8" fmla="*/ 600915 h 1371600"/>
              <a:gd name="connsiteX9" fmla="*/ 388362 w 1371600"/>
              <a:gd name="connsiteY9" fmla="*/ 488549 h 1371600"/>
              <a:gd name="connsiteX10" fmla="*/ 480077 w 1371600"/>
              <a:gd name="connsiteY10" fmla="*/ 446877 h 1371600"/>
              <a:gd name="connsiteX11" fmla="*/ 933408 w 1371600"/>
              <a:gd name="connsiteY11" fmla="*/ 408926 h 1371600"/>
              <a:gd name="connsiteX12" fmla="*/ 760395 w 1371600"/>
              <a:gd name="connsiteY12" fmla="*/ 434971 h 1371600"/>
              <a:gd name="connsiteX13" fmla="*/ 760395 w 1371600"/>
              <a:gd name="connsiteY13" fmla="*/ 470690 h 1371600"/>
              <a:gd name="connsiteX14" fmla="*/ 888759 w 1371600"/>
              <a:gd name="connsiteY14" fmla="*/ 455063 h 1371600"/>
              <a:gd name="connsiteX15" fmla="*/ 888759 w 1371600"/>
              <a:gd name="connsiteY15" fmla="*/ 958474 h 1371600"/>
              <a:gd name="connsiteX16" fmla="*/ 933408 w 1371600"/>
              <a:gd name="connsiteY16" fmla="*/ 958474 h 1371600"/>
              <a:gd name="connsiteX17" fmla="*/ 480077 w 1371600"/>
              <a:gd name="connsiteY17" fmla="*/ 408926 h 1371600"/>
              <a:gd name="connsiteX18" fmla="*/ 356922 w 1371600"/>
              <a:gd name="connsiteY18" fmla="*/ 462504 h 1371600"/>
              <a:gd name="connsiteX19" fmla="*/ 311901 w 1371600"/>
              <a:gd name="connsiteY19" fmla="*/ 607984 h 1371600"/>
              <a:gd name="connsiteX20" fmla="*/ 311901 w 1371600"/>
              <a:gd name="connsiteY20" fmla="*/ 767230 h 1371600"/>
              <a:gd name="connsiteX21" fmla="*/ 357294 w 1371600"/>
              <a:gd name="connsiteY21" fmla="*/ 912896 h 1371600"/>
              <a:gd name="connsiteX22" fmla="*/ 480821 w 1371600"/>
              <a:gd name="connsiteY22" fmla="*/ 966288 h 1371600"/>
              <a:gd name="connsiteX23" fmla="*/ 603790 w 1371600"/>
              <a:gd name="connsiteY23" fmla="*/ 913082 h 1371600"/>
              <a:gd name="connsiteX24" fmla="*/ 648625 w 1371600"/>
              <a:gd name="connsiteY24" fmla="*/ 767230 h 1371600"/>
              <a:gd name="connsiteX25" fmla="*/ 648625 w 1371600"/>
              <a:gd name="connsiteY25" fmla="*/ 607984 h 1371600"/>
              <a:gd name="connsiteX26" fmla="*/ 603418 w 1371600"/>
              <a:gd name="connsiteY26" fmla="*/ 462504 h 1371600"/>
              <a:gd name="connsiteX27" fmla="*/ 480077 w 1371600"/>
              <a:gd name="connsiteY27" fmla="*/ 408926 h 1371600"/>
              <a:gd name="connsiteX28" fmla="*/ 685800 w 1371600"/>
              <a:gd name="connsiteY28" fmla="*/ 0 h 1371600"/>
              <a:gd name="connsiteX29" fmla="*/ 1371600 w 1371600"/>
              <a:gd name="connsiteY29" fmla="*/ 685800 h 1371600"/>
              <a:gd name="connsiteX30" fmla="*/ 685800 w 1371600"/>
              <a:gd name="connsiteY30" fmla="*/ 1371600 h 1371600"/>
              <a:gd name="connsiteX31" fmla="*/ 0 w 1371600"/>
              <a:gd name="connsiteY31" fmla="*/ 685800 h 1371600"/>
              <a:gd name="connsiteX32" fmla="*/ 685800 w 1371600"/>
              <a:gd name="connsiteY32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71600" h="1371600">
                <a:moveTo>
                  <a:pt x="480077" y="446877"/>
                </a:moveTo>
                <a:cubicBezTo>
                  <a:pt x="519765" y="446877"/>
                  <a:pt x="550336" y="460706"/>
                  <a:pt x="571792" y="488363"/>
                </a:cubicBezTo>
                <a:cubicBezTo>
                  <a:pt x="593248" y="516020"/>
                  <a:pt x="603977" y="553538"/>
                  <a:pt x="603977" y="600915"/>
                </a:cubicBezTo>
                <a:lnTo>
                  <a:pt x="603977" y="773927"/>
                </a:lnTo>
                <a:cubicBezTo>
                  <a:pt x="603977" y="821056"/>
                  <a:pt x="593310" y="858635"/>
                  <a:pt x="571978" y="886665"/>
                </a:cubicBezTo>
                <a:cubicBezTo>
                  <a:pt x="550646" y="914694"/>
                  <a:pt x="520261" y="928709"/>
                  <a:pt x="480821" y="928709"/>
                </a:cubicBezTo>
                <a:cubicBezTo>
                  <a:pt x="441134" y="928709"/>
                  <a:pt x="410438" y="914632"/>
                  <a:pt x="388734" y="886479"/>
                </a:cubicBezTo>
                <a:cubicBezTo>
                  <a:pt x="367030" y="858325"/>
                  <a:pt x="356178" y="820808"/>
                  <a:pt x="356178" y="773927"/>
                </a:cubicBezTo>
                <a:lnTo>
                  <a:pt x="356178" y="600915"/>
                </a:lnTo>
                <a:cubicBezTo>
                  <a:pt x="356178" y="553786"/>
                  <a:pt x="366906" y="516330"/>
                  <a:pt x="388362" y="488549"/>
                </a:cubicBezTo>
                <a:cubicBezTo>
                  <a:pt x="409818" y="460768"/>
                  <a:pt x="440390" y="446877"/>
                  <a:pt x="480077" y="446877"/>
                </a:cubicBezTo>
                <a:close/>
                <a:moveTo>
                  <a:pt x="933408" y="408926"/>
                </a:moveTo>
                <a:lnTo>
                  <a:pt x="760395" y="434971"/>
                </a:lnTo>
                <a:lnTo>
                  <a:pt x="760395" y="470690"/>
                </a:lnTo>
                <a:lnTo>
                  <a:pt x="888759" y="455063"/>
                </a:lnTo>
                <a:lnTo>
                  <a:pt x="888759" y="958474"/>
                </a:lnTo>
                <a:lnTo>
                  <a:pt x="933408" y="958474"/>
                </a:lnTo>
                <a:close/>
                <a:moveTo>
                  <a:pt x="480077" y="408926"/>
                </a:moveTo>
                <a:cubicBezTo>
                  <a:pt x="427987" y="408926"/>
                  <a:pt x="386935" y="426786"/>
                  <a:pt x="356922" y="462504"/>
                </a:cubicBezTo>
                <a:cubicBezTo>
                  <a:pt x="326908" y="498223"/>
                  <a:pt x="311901" y="546716"/>
                  <a:pt x="311901" y="607984"/>
                </a:cubicBezTo>
                <a:lnTo>
                  <a:pt x="311901" y="767230"/>
                </a:lnTo>
                <a:cubicBezTo>
                  <a:pt x="311901" y="828746"/>
                  <a:pt x="327032" y="877301"/>
                  <a:pt x="357294" y="912896"/>
                </a:cubicBezTo>
                <a:cubicBezTo>
                  <a:pt x="387556" y="948490"/>
                  <a:pt x="428731" y="966288"/>
                  <a:pt x="480821" y="966288"/>
                </a:cubicBezTo>
                <a:cubicBezTo>
                  <a:pt x="532911" y="966288"/>
                  <a:pt x="573901" y="948552"/>
                  <a:pt x="603790" y="913082"/>
                </a:cubicBezTo>
                <a:cubicBezTo>
                  <a:pt x="633680" y="877611"/>
                  <a:pt x="648625" y="828994"/>
                  <a:pt x="648625" y="767230"/>
                </a:cubicBezTo>
                <a:lnTo>
                  <a:pt x="648625" y="607984"/>
                </a:lnTo>
                <a:cubicBezTo>
                  <a:pt x="648625" y="546716"/>
                  <a:pt x="633556" y="498223"/>
                  <a:pt x="603418" y="462504"/>
                </a:cubicBezTo>
                <a:cubicBezTo>
                  <a:pt x="573281" y="426786"/>
                  <a:pt x="532167" y="408926"/>
                  <a:pt x="480077" y="408926"/>
                </a:cubicBezTo>
                <a:close/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787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7"/>
          <p:cNvSpPr txBox="1"/>
          <p:nvPr>
            <p:custDataLst>
              <p:tags r:id="rId1"/>
            </p:custDataLst>
          </p:nvPr>
        </p:nvSpPr>
        <p:spPr>
          <a:xfrm>
            <a:off x="5604192" y="-196792"/>
            <a:ext cx="9601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rgbClr val="E74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zh-CN" altLang="en-US" sz="16600" dirty="0">
              <a:solidFill>
                <a:srgbClr val="E74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A_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50" y="1615043"/>
            <a:ext cx="2370628" cy="1847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" name="PA_文本框 50"/>
          <p:cNvSpPr txBox="1"/>
          <p:nvPr>
            <p:custDataLst>
              <p:tags r:id="rId3"/>
            </p:custDataLst>
          </p:nvPr>
        </p:nvSpPr>
        <p:spPr>
          <a:xfrm>
            <a:off x="1333818" y="4528552"/>
            <a:ext cx="9593262" cy="162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亞洲大學 資訊工程系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亞洲大學 資訊工程碩士班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亞洲大學 資訊工程博士班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我在亞洲大學待了超過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" name="PA_直接连接符 2"/>
          <p:cNvCxnSpPr/>
          <p:nvPr>
            <p:custDataLst>
              <p:tags r:id="rId4"/>
            </p:custDataLst>
          </p:nvPr>
        </p:nvCxnSpPr>
        <p:spPr>
          <a:xfrm>
            <a:off x="5814259" y="4351395"/>
            <a:ext cx="577014" cy="0"/>
          </a:xfrm>
          <a:prstGeom prst="line">
            <a:avLst/>
          </a:prstGeom>
          <a:ln w="1905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PA_组合 1"/>
          <p:cNvGrpSpPr/>
          <p:nvPr>
            <p:custDataLst>
              <p:tags r:id="rId5"/>
            </p:custDataLst>
          </p:nvPr>
        </p:nvGrpSpPr>
        <p:grpSpPr>
          <a:xfrm>
            <a:off x="5834417" y="6269772"/>
            <a:ext cx="519075" cy="63500"/>
            <a:chOff x="5834417" y="6269772"/>
            <a:chExt cx="519075" cy="63500"/>
          </a:xfrm>
        </p:grpSpPr>
        <p:sp>
          <p:nvSpPr>
            <p:cNvPr id="7" name="PA_椭圆 6"/>
            <p:cNvSpPr/>
            <p:nvPr>
              <p:custDataLst>
                <p:tags r:id="rId7"/>
              </p:custDataLst>
            </p:nvPr>
          </p:nvSpPr>
          <p:spPr>
            <a:xfrm>
              <a:off x="6289992" y="6269772"/>
              <a:ext cx="63500" cy="635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PA_椭圆 11"/>
            <p:cNvSpPr/>
            <p:nvPr>
              <p:custDataLst>
                <p:tags r:id="rId8"/>
              </p:custDataLst>
            </p:nvPr>
          </p:nvSpPr>
          <p:spPr>
            <a:xfrm>
              <a:off x="6137592" y="6269772"/>
              <a:ext cx="63500" cy="635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PA_椭圆 12"/>
            <p:cNvSpPr/>
            <p:nvPr>
              <p:custDataLst>
                <p:tags r:id="rId9"/>
              </p:custDataLst>
            </p:nvPr>
          </p:nvSpPr>
          <p:spPr>
            <a:xfrm>
              <a:off x="5987195" y="6269772"/>
              <a:ext cx="63500" cy="635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A_椭圆 13"/>
            <p:cNvSpPr/>
            <p:nvPr>
              <p:custDataLst>
                <p:tags r:id="rId10"/>
              </p:custDataLst>
            </p:nvPr>
          </p:nvSpPr>
          <p:spPr>
            <a:xfrm>
              <a:off x="5834417" y="6269772"/>
              <a:ext cx="63500" cy="6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PA_文本框 20"/>
          <p:cNvSpPr txBox="1"/>
          <p:nvPr>
            <p:custDataLst>
              <p:tags r:id="rId6"/>
            </p:custDataLst>
          </p:nvPr>
        </p:nvSpPr>
        <p:spPr>
          <a:xfrm>
            <a:off x="4356814" y="3790770"/>
            <a:ext cx="347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E74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讀書</a:t>
            </a:r>
            <a:endParaRPr lang="zh-CN" altLang="en-US" sz="2800" b="1" dirty="0">
              <a:solidFill>
                <a:srgbClr val="E74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圖像裡可能有9 個人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26" y="1013646"/>
            <a:ext cx="3694163" cy="246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圖像裡可能有一或多人、大家站著、鞋子和室內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11" y="1615043"/>
            <a:ext cx="2780482" cy="1861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11461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矩形 14"/>
          <p:cNvSpPr/>
          <p:nvPr>
            <p:custDataLst>
              <p:tags r:id="rId1"/>
            </p:custDataLst>
          </p:nvPr>
        </p:nvSpPr>
        <p:spPr>
          <a:xfrm>
            <a:off x="0" y="1089025"/>
            <a:ext cx="12192000" cy="3969620"/>
          </a:xfrm>
          <a:prstGeom prst="rect">
            <a:avLst/>
          </a:prstGeom>
          <a:solidFill>
            <a:srgbClr val="E74C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_文本框 16"/>
          <p:cNvSpPr txBox="1"/>
          <p:nvPr>
            <p:custDataLst>
              <p:tags r:id="rId2"/>
            </p:custDataLst>
          </p:nvPr>
        </p:nvSpPr>
        <p:spPr>
          <a:xfrm>
            <a:off x="874713" y="5090729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>
                <a:solidFill>
                  <a:srgbClr val="534C49"/>
                </a:solidFill>
              </a:rPr>
              <a:t>                               </a:t>
            </a:r>
            <a:endParaRPr lang="zh-CN" altLang="en-US" u="sng" dirty="0">
              <a:solidFill>
                <a:srgbClr val="534C49"/>
              </a:solidFill>
            </a:endParaRPr>
          </a:p>
        </p:txBody>
      </p:sp>
      <p:sp>
        <p:nvSpPr>
          <p:cNvPr id="20" name="PA_矩形 19"/>
          <p:cNvSpPr/>
          <p:nvPr>
            <p:custDataLst>
              <p:tags r:id="rId3"/>
            </p:custDataLst>
          </p:nvPr>
        </p:nvSpPr>
        <p:spPr>
          <a:xfrm>
            <a:off x="0" y="1089025"/>
            <a:ext cx="3960000" cy="3969620"/>
          </a:xfrm>
          <a:prstGeom prst="rect">
            <a:avLst/>
          </a:prstGeom>
          <a:solidFill>
            <a:srgbClr val="E74C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A_文本框 12"/>
          <p:cNvSpPr txBox="1"/>
          <p:nvPr>
            <p:custDataLst>
              <p:tags r:id="rId4"/>
            </p:custDataLst>
          </p:nvPr>
        </p:nvSpPr>
        <p:spPr>
          <a:xfrm>
            <a:off x="874713" y="5505310"/>
            <a:ext cx="999856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我喜歡接受各種挑戰，只要能解決問題，願意嘗試各種方法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PA_文本框 16"/>
          <p:cNvSpPr txBox="1"/>
          <p:nvPr>
            <p:custDataLst>
              <p:tags r:id="rId5"/>
            </p:custDataLst>
          </p:nvPr>
        </p:nvSpPr>
        <p:spPr>
          <a:xfrm>
            <a:off x="361449" y="2320712"/>
            <a:ext cx="3237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學校工讀生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PA_文本框 12"/>
          <p:cNvSpPr txBox="1"/>
          <p:nvPr>
            <p:custDataLst>
              <p:tags r:id="rId6"/>
            </p:custDataLst>
          </p:nvPr>
        </p:nvSpPr>
        <p:spPr>
          <a:xfrm>
            <a:off x="463371" y="2905487"/>
            <a:ext cx="3033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2006~2015</a:t>
            </a: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做網站、寫程式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圖像裡可能有表格、辦公室和室內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5" b="10616"/>
          <a:stretch/>
        </p:blipFill>
        <p:spPr bwMode="auto">
          <a:xfrm>
            <a:off x="4315418" y="1088021"/>
            <a:ext cx="7876582" cy="39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28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3"/>
          <p:cNvSpPr txBox="1"/>
          <p:nvPr>
            <p:custDataLst>
              <p:tags r:id="rId1"/>
            </p:custDataLst>
          </p:nvPr>
        </p:nvSpPr>
        <p:spPr>
          <a:xfrm>
            <a:off x="5182931" y="38286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accent1"/>
                </a:solidFill>
              </a:rPr>
              <a:t>學習經歷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PA_等腰三角形 4"/>
          <p:cNvSpPr/>
          <p:nvPr>
            <p:custDataLst>
              <p:tags r:id="rId2"/>
            </p:custDataLst>
          </p:nvPr>
        </p:nvSpPr>
        <p:spPr>
          <a:xfrm>
            <a:off x="7738924" y="818595"/>
            <a:ext cx="298080" cy="298080"/>
          </a:xfrm>
          <a:prstGeom prst="triangle">
            <a:avLst>
              <a:gd name="adj" fmla="val 100000"/>
            </a:avLst>
          </a:prstGeom>
          <a:solidFill>
            <a:srgbClr val="39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_圆角矩形 1"/>
          <p:cNvSpPr/>
          <p:nvPr>
            <p:custDataLst>
              <p:tags r:id="rId3"/>
            </p:custDataLst>
          </p:nvPr>
        </p:nvSpPr>
        <p:spPr>
          <a:xfrm>
            <a:off x="3348942" y="3854842"/>
            <a:ext cx="2514488" cy="2027388"/>
          </a:xfrm>
          <a:prstGeom prst="roundRect">
            <a:avLst>
              <a:gd name="adj" fmla="val 6927"/>
            </a:avLst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圆角矩形 8"/>
          <p:cNvSpPr/>
          <p:nvPr>
            <p:custDataLst>
              <p:tags r:id="rId4"/>
            </p:custDataLst>
          </p:nvPr>
        </p:nvSpPr>
        <p:spPr>
          <a:xfrm>
            <a:off x="6168570" y="2354006"/>
            <a:ext cx="2514488" cy="2027388"/>
          </a:xfrm>
          <a:prstGeom prst="roundRect">
            <a:avLst>
              <a:gd name="adj" fmla="val 6927"/>
            </a:avLst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矩形 10"/>
          <p:cNvSpPr/>
          <p:nvPr>
            <p:custDataLst>
              <p:tags r:id="rId5"/>
            </p:custDataLst>
          </p:nvPr>
        </p:nvSpPr>
        <p:spPr>
          <a:xfrm>
            <a:off x="3290091" y="2515528"/>
            <a:ext cx="230273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校務系統、客製化系統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PA_矩形 11"/>
          <p:cNvSpPr/>
          <p:nvPr>
            <p:custDataLst>
              <p:tags r:id="rId6"/>
            </p:custDataLst>
          </p:nvPr>
        </p:nvSpPr>
        <p:spPr>
          <a:xfrm>
            <a:off x="8975842" y="2885916"/>
            <a:ext cx="219630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粉絲頁維護、文案、新聞稿、第一線線上服務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PA_矩形 12"/>
          <p:cNvSpPr/>
          <p:nvPr>
            <p:custDataLst>
              <p:tags r:id="rId7"/>
            </p:custDataLst>
          </p:nvPr>
        </p:nvSpPr>
        <p:spPr>
          <a:xfrm>
            <a:off x="8975842" y="2515528"/>
            <a:ext cx="230273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活動宣傳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PA_矩形 13"/>
          <p:cNvSpPr/>
          <p:nvPr>
            <p:custDataLst>
              <p:tags r:id="rId8"/>
            </p:custDataLst>
          </p:nvPr>
        </p:nvSpPr>
        <p:spPr>
          <a:xfrm>
            <a:off x="6168570" y="5277056"/>
            <a:ext cx="219630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實體伺服器、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VM</a:t>
            </a:r>
            <a:r>
              <a:rPr lang="zh-TW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伺服器、雲端伺服器、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VPS….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PA_矩形 14"/>
          <p:cNvSpPr/>
          <p:nvPr>
            <p:custDataLst>
              <p:tags r:id="rId9"/>
            </p:custDataLst>
          </p:nvPr>
        </p:nvSpPr>
        <p:spPr>
          <a:xfrm>
            <a:off x="6168570" y="4906668"/>
            <a:ext cx="230273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伺服器</a:t>
            </a:r>
            <a:r>
              <a:rPr lang="zh-TW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PA_矩形 15"/>
          <p:cNvSpPr/>
          <p:nvPr>
            <p:custDataLst>
              <p:tags r:id="rId10"/>
            </p:custDataLst>
          </p:nvPr>
        </p:nvSpPr>
        <p:spPr>
          <a:xfrm>
            <a:off x="609264" y="5277056"/>
            <a:ext cx="219630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網站製作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(PHP</a:t>
            </a:r>
            <a:r>
              <a:rPr lang="zh-TW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ASP.NET)</a:t>
            </a:r>
            <a:r>
              <a:rPr lang="zh-TW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、報名系統、黑快馬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PA_矩形 16"/>
          <p:cNvSpPr/>
          <p:nvPr>
            <p:custDataLst>
              <p:tags r:id="rId11"/>
            </p:custDataLst>
          </p:nvPr>
        </p:nvSpPr>
        <p:spPr>
          <a:xfrm>
            <a:off x="609264" y="4906668"/>
            <a:ext cx="230273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學涯中心、校友會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PA_矩形 76"/>
          <p:cNvSpPr/>
          <p:nvPr>
            <p:custDataLst>
              <p:tags r:id="rId12"/>
            </p:custDataLst>
          </p:nvPr>
        </p:nvSpPr>
        <p:spPr>
          <a:xfrm>
            <a:off x="-19050" y="6610350"/>
            <a:ext cx="12211050" cy="247652"/>
          </a:xfrm>
          <a:prstGeom prst="rect">
            <a:avLst/>
          </a:pr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PA_矩形 15"/>
          <p:cNvSpPr/>
          <p:nvPr>
            <p:custDataLst>
              <p:tags r:id="rId13"/>
            </p:custDataLst>
          </p:nvPr>
        </p:nvSpPr>
        <p:spPr>
          <a:xfrm>
            <a:off x="3290091" y="2885916"/>
            <a:ext cx="219630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資料庫、系統開發、爬蟲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-96" r="11048" b="26504"/>
          <a:stretch/>
        </p:blipFill>
        <p:spPr>
          <a:xfrm>
            <a:off x="8975159" y="3845043"/>
            <a:ext cx="2508531" cy="202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eb.asia.edu.tw/ezfiles/0/1000/img/169/2012_06_15_7_large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1"/>
          <a:stretch/>
        </p:blipFill>
        <p:spPr bwMode="auto">
          <a:xfrm>
            <a:off x="535270" y="2354006"/>
            <a:ext cx="2530785" cy="2015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5397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13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PA_文本框 4"/>
          <p:cNvSpPr txBox="1"/>
          <p:nvPr>
            <p:custDataLst>
              <p:tags r:id="rId2"/>
            </p:custDataLst>
          </p:nvPr>
        </p:nvSpPr>
        <p:spPr>
          <a:xfrm>
            <a:off x="1701799" y="4620845"/>
            <a:ext cx="878840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我是一個全端的軟體工程師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PA_文本框 5"/>
          <p:cNvSpPr txBox="1"/>
          <p:nvPr>
            <p:custDataLst>
              <p:tags r:id="rId3"/>
            </p:custDataLst>
          </p:nvPr>
        </p:nvSpPr>
        <p:spPr>
          <a:xfrm>
            <a:off x="3900389" y="3944034"/>
            <a:ext cx="439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noProof="0" dirty="0" smtClean="0">
                <a:solidFill>
                  <a:srgbClr val="E74C22"/>
                </a:solidFill>
                <a:latin typeface="Calibri"/>
                <a:ea typeface="微软雅黑" panose="020B0503020204020204" pitchFamily="34" charset="-122"/>
                <a:cs typeface="Times New Roman" panose="02020603050405020304" pitchFamily="18" charset="0"/>
              </a:rPr>
              <a:t>專業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74C22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PA_组合 2"/>
          <p:cNvGrpSpPr/>
          <p:nvPr>
            <p:custDataLst>
              <p:tags r:id="rId4"/>
            </p:custDataLst>
          </p:nvPr>
        </p:nvGrpSpPr>
        <p:grpSpPr>
          <a:xfrm>
            <a:off x="5955504" y="6158030"/>
            <a:ext cx="280990" cy="280990"/>
            <a:chOff x="5955504" y="6158030"/>
            <a:chExt cx="280990" cy="280990"/>
          </a:xfrm>
        </p:grpSpPr>
        <p:sp>
          <p:nvSpPr>
            <p:cNvPr id="7" name="PA_椭圆 6"/>
            <p:cNvSpPr/>
            <p:nvPr>
              <p:custDataLst>
                <p:tags r:id="rId6"/>
              </p:custDataLst>
            </p:nvPr>
          </p:nvSpPr>
          <p:spPr>
            <a:xfrm>
              <a:off x="5955504" y="6158030"/>
              <a:ext cx="280990" cy="280990"/>
            </a:xfrm>
            <a:prstGeom prst="ellipse">
              <a:avLst/>
            </a:prstGeom>
            <a:noFill/>
            <a:ln w="12700" cap="flat" cmpd="sng" algn="ctr">
              <a:solidFill>
                <a:srgbClr val="E74C2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8" name="PA_半闭框 7"/>
            <p:cNvSpPr/>
            <p:nvPr>
              <p:custDataLst>
                <p:tags r:id="rId7"/>
              </p:custDataLst>
            </p:nvPr>
          </p:nvSpPr>
          <p:spPr>
            <a:xfrm rot="13500000">
              <a:off x="6027680" y="6198354"/>
              <a:ext cx="136640" cy="136640"/>
            </a:xfrm>
            <a:prstGeom prst="halfFrame">
              <a:avLst>
                <a:gd name="adj1" fmla="val 6186"/>
                <a:gd name="adj2" fmla="val 6186"/>
              </a:avLst>
            </a:prstGeom>
            <a:solidFill>
              <a:srgbClr val="E74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1" name="PA_任意多边形 10"/>
          <p:cNvSpPr/>
          <p:nvPr>
            <p:custDataLst>
              <p:tags r:id="rId5"/>
            </p:custDataLst>
          </p:nvPr>
        </p:nvSpPr>
        <p:spPr>
          <a:xfrm>
            <a:off x="5410200" y="1436914"/>
            <a:ext cx="1371600" cy="1371600"/>
          </a:xfrm>
          <a:custGeom>
            <a:avLst/>
            <a:gdLst>
              <a:gd name="connsiteX0" fmla="*/ 480077 w 1371600"/>
              <a:gd name="connsiteY0" fmla="*/ 446877 h 1371600"/>
              <a:gd name="connsiteX1" fmla="*/ 571792 w 1371600"/>
              <a:gd name="connsiteY1" fmla="*/ 488363 h 1371600"/>
              <a:gd name="connsiteX2" fmla="*/ 603977 w 1371600"/>
              <a:gd name="connsiteY2" fmla="*/ 600915 h 1371600"/>
              <a:gd name="connsiteX3" fmla="*/ 603977 w 1371600"/>
              <a:gd name="connsiteY3" fmla="*/ 773927 h 1371600"/>
              <a:gd name="connsiteX4" fmla="*/ 571978 w 1371600"/>
              <a:gd name="connsiteY4" fmla="*/ 886665 h 1371600"/>
              <a:gd name="connsiteX5" fmla="*/ 480821 w 1371600"/>
              <a:gd name="connsiteY5" fmla="*/ 928709 h 1371600"/>
              <a:gd name="connsiteX6" fmla="*/ 388734 w 1371600"/>
              <a:gd name="connsiteY6" fmla="*/ 886479 h 1371600"/>
              <a:gd name="connsiteX7" fmla="*/ 356178 w 1371600"/>
              <a:gd name="connsiteY7" fmla="*/ 773927 h 1371600"/>
              <a:gd name="connsiteX8" fmla="*/ 356178 w 1371600"/>
              <a:gd name="connsiteY8" fmla="*/ 600915 h 1371600"/>
              <a:gd name="connsiteX9" fmla="*/ 388362 w 1371600"/>
              <a:gd name="connsiteY9" fmla="*/ 488549 h 1371600"/>
              <a:gd name="connsiteX10" fmla="*/ 480077 w 1371600"/>
              <a:gd name="connsiteY10" fmla="*/ 446877 h 1371600"/>
              <a:gd name="connsiteX11" fmla="*/ 902154 w 1371600"/>
              <a:gd name="connsiteY11" fmla="*/ 408926 h 1371600"/>
              <a:gd name="connsiteX12" fmla="*/ 781975 w 1371600"/>
              <a:gd name="connsiteY12" fmla="*/ 454877 h 1371600"/>
              <a:gd name="connsiteX13" fmla="*/ 739187 w 1371600"/>
              <a:gd name="connsiteY13" fmla="*/ 567056 h 1371600"/>
              <a:gd name="connsiteX14" fmla="*/ 739931 w 1371600"/>
              <a:gd name="connsiteY14" fmla="*/ 569289 h 1371600"/>
              <a:gd name="connsiteX15" fmla="*/ 781603 w 1371600"/>
              <a:gd name="connsiteY15" fmla="*/ 569289 h 1371600"/>
              <a:gd name="connsiteX16" fmla="*/ 812857 w 1371600"/>
              <a:gd name="connsiteY16" fmla="*/ 481294 h 1371600"/>
              <a:gd name="connsiteX17" fmla="*/ 902154 w 1371600"/>
              <a:gd name="connsiteY17" fmla="*/ 446877 h 1371600"/>
              <a:gd name="connsiteX18" fmla="*/ 980847 w 1371600"/>
              <a:gd name="connsiteY18" fmla="*/ 475341 h 1371600"/>
              <a:gd name="connsiteX19" fmla="*/ 1007450 w 1371600"/>
              <a:gd name="connsiteY19" fmla="*/ 553290 h 1371600"/>
              <a:gd name="connsiteX20" fmla="*/ 989218 w 1371600"/>
              <a:gd name="connsiteY20" fmla="*/ 624169 h 1371600"/>
              <a:gd name="connsiteX21" fmla="*/ 923362 w 1371600"/>
              <a:gd name="connsiteY21" fmla="*/ 716256 h 1371600"/>
              <a:gd name="connsiteX22" fmla="*/ 745140 w 1371600"/>
              <a:gd name="connsiteY22" fmla="*/ 924244 h 1371600"/>
              <a:gd name="connsiteX23" fmla="*/ 745140 w 1371600"/>
              <a:gd name="connsiteY23" fmla="*/ 958474 h 1371600"/>
              <a:gd name="connsiteX24" fmla="*/ 1074794 w 1371600"/>
              <a:gd name="connsiteY24" fmla="*/ 958474 h 1371600"/>
              <a:gd name="connsiteX25" fmla="*/ 1074794 w 1371600"/>
              <a:gd name="connsiteY25" fmla="*/ 920895 h 1371600"/>
              <a:gd name="connsiteX26" fmla="*/ 802067 w 1371600"/>
              <a:gd name="connsiteY26" fmla="*/ 920895 h 1371600"/>
              <a:gd name="connsiteX27" fmla="*/ 801323 w 1371600"/>
              <a:gd name="connsiteY27" fmla="*/ 919035 h 1371600"/>
              <a:gd name="connsiteX28" fmla="*/ 947918 w 1371600"/>
              <a:gd name="connsiteY28" fmla="*/ 747882 h 1371600"/>
              <a:gd name="connsiteX29" fmla="*/ 1025681 w 1371600"/>
              <a:gd name="connsiteY29" fmla="*/ 641470 h 1371600"/>
              <a:gd name="connsiteX30" fmla="*/ 1052098 w 1371600"/>
              <a:gd name="connsiteY30" fmla="*/ 553662 h 1371600"/>
              <a:gd name="connsiteX31" fmla="*/ 1011914 w 1371600"/>
              <a:gd name="connsiteY31" fmla="*/ 447994 h 1371600"/>
              <a:gd name="connsiteX32" fmla="*/ 902154 w 1371600"/>
              <a:gd name="connsiteY32" fmla="*/ 408926 h 1371600"/>
              <a:gd name="connsiteX33" fmla="*/ 480077 w 1371600"/>
              <a:gd name="connsiteY33" fmla="*/ 408926 h 1371600"/>
              <a:gd name="connsiteX34" fmla="*/ 356922 w 1371600"/>
              <a:gd name="connsiteY34" fmla="*/ 462504 h 1371600"/>
              <a:gd name="connsiteX35" fmla="*/ 311901 w 1371600"/>
              <a:gd name="connsiteY35" fmla="*/ 607984 h 1371600"/>
              <a:gd name="connsiteX36" fmla="*/ 311901 w 1371600"/>
              <a:gd name="connsiteY36" fmla="*/ 767230 h 1371600"/>
              <a:gd name="connsiteX37" fmla="*/ 357294 w 1371600"/>
              <a:gd name="connsiteY37" fmla="*/ 912896 h 1371600"/>
              <a:gd name="connsiteX38" fmla="*/ 480821 w 1371600"/>
              <a:gd name="connsiteY38" fmla="*/ 966288 h 1371600"/>
              <a:gd name="connsiteX39" fmla="*/ 603790 w 1371600"/>
              <a:gd name="connsiteY39" fmla="*/ 913082 h 1371600"/>
              <a:gd name="connsiteX40" fmla="*/ 648625 w 1371600"/>
              <a:gd name="connsiteY40" fmla="*/ 767230 h 1371600"/>
              <a:gd name="connsiteX41" fmla="*/ 648625 w 1371600"/>
              <a:gd name="connsiteY41" fmla="*/ 607984 h 1371600"/>
              <a:gd name="connsiteX42" fmla="*/ 603418 w 1371600"/>
              <a:gd name="connsiteY42" fmla="*/ 462504 h 1371600"/>
              <a:gd name="connsiteX43" fmla="*/ 480077 w 1371600"/>
              <a:gd name="connsiteY43" fmla="*/ 408926 h 1371600"/>
              <a:gd name="connsiteX44" fmla="*/ 685800 w 1371600"/>
              <a:gd name="connsiteY44" fmla="*/ 0 h 1371600"/>
              <a:gd name="connsiteX45" fmla="*/ 1371600 w 1371600"/>
              <a:gd name="connsiteY45" fmla="*/ 685800 h 1371600"/>
              <a:gd name="connsiteX46" fmla="*/ 685800 w 1371600"/>
              <a:gd name="connsiteY46" fmla="*/ 1371600 h 1371600"/>
              <a:gd name="connsiteX47" fmla="*/ 0 w 1371600"/>
              <a:gd name="connsiteY47" fmla="*/ 685800 h 1371600"/>
              <a:gd name="connsiteX48" fmla="*/ 685800 w 1371600"/>
              <a:gd name="connsiteY48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71600" h="1371600">
                <a:moveTo>
                  <a:pt x="480077" y="446877"/>
                </a:moveTo>
                <a:cubicBezTo>
                  <a:pt x="519765" y="446877"/>
                  <a:pt x="550336" y="460706"/>
                  <a:pt x="571792" y="488363"/>
                </a:cubicBezTo>
                <a:cubicBezTo>
                  <a:pt x="593248" y="516020"/>
                  <a:pt x="603977" y="553538"/>
                  <a:pt x="603977" y="600915"/>
                </a:cubicBezTo>
                <a:lnTo>
                  <a:pt x="603977" y="773927"/>
                </a:lnTo>
                <a:cubicBezTo>
                  <a:pt x="603977" y="821056"/>
                  <a:pt x="593310" y="858635"/>
                  <a:pt x="571978" y="886665"/>
                </a:cubicBezTo>
                <a:cubicBezTo>
                  <a:pt x="550646" y="914694"/>
                  <a:pt x="520261" y="928709"/>
                  <a:pt x="480821" y="928709"/>
                </a:cubicBezTo>
                <a:cubicBezTo>
                  <a:pt x="441134" y="928709"/>
                  <a:pt x="410438" y="914632"/>
                  <a:pt x="388734" y="886479"/>
                </a:cubicBezTo>
                <a:cubicBezTo>
                  <a:pt x="367030" y="858325"/>
                  <a:pt x="356178" y="820808"/>
                  <a:pt x="356178" y="773927"/>
                </a:cubicBezTo>
                <a:lnTo>
                  <a:pt x="356178" y="600915"/>
                </a:lnTo>
                <a:cubicBezTo>
                  <a:pt x="356178" y="553786"/>
                  <a:pt x="366906" y="516330"/>
                  <a:pt x="388362" y="488549"/>
                </a:cubicBezTo>
                <a:cubicBezTo>
                  <a:pt x="409818" y="460768"/>
                  <a:pt x="440390" y="446877"/>
                  <a:pt x="480077" y="446877"/>
                </a:cubicBezTo>
                <a:close/>
                <a:moveTo>
                  <a:pt x="902154" y="408926"/>
                </a:moveTo>
                <a:cubicBezTo>
                  <a:pt x="851800" y="408926"/>
                  <a:pt x="811741" y="424243"/>
                  <a:pt x="781975" y="454877"/>
                </a:cubicBezTo>
                <a:cubicBezTo>
                  <a:pt x="752209" y="485511"/>
                  <a:pt x="737947" y="522904"/>
                  <a:pt x="739187" y="567056"/>
                </a:cubicBezTo>
                <a:lnTo>
                  <a:pt x="739931" y="569289"/>
                </a:lnTo>
                <a:lnTo>
                  <a:pt x="781603" y="569289"/>
                </a:lnTo>
                <a:cubicBezTo>
                  <a:pt x="781603" y="533570"/>
                  <a:pt x="792021" y="504238"/>
                  <a:pt x="812857" y="481294"/>
                </a:cubicBezTo>
                <a:cubicBezTo>
                  <a:pt x="833693" y="458350"/>
                  <a:pt x="863458" y="446877"/>
                  <a:pt x="902154" y="446877"/>
                </a:cubicBezTo>
                <a:cubicBezTo>
                  <a:pt x="936880" y="446877"/>
                  <a:pt x="963111" y="456365"/>
                  <a:pt x="980847" y="475341"/>
                </a:cubicBezTo>
                <a:cubicBezTo>
                  <a:pt x="998582" y="494316"/>
                  <a:pt x="1007450" y="520299"/>
                  <a:pt x="1007450" y="553290"/>
                </a:cubicBezTo>
                <a:cubicBezTo>
                  <a:pt x="1007450" y="576606"/>
                  <a:pt x="1001372" y="600232"/>
                  <a:pt x="989218" y="624169"/>
                </a:cubicBezTo>
                <a:cubicBezTo>
                  <a:pt x="977064" y="648105"/>
                  <a:pt x="955112" y="678801"/>
                  <a:pt x="923362" y="716256"/>
                </a:cubicBezTo>
                <a:lnTo>
                  <a:pt x="745140" y="924244"/>
                </a:lnTo>
                <a:lnTo>
                  <a:pt x="745140" y="958474"/>
                </a:lnTo>
                <a:lnTo>
                  <a:pt x="1074794" y="958474"/>
                </a:lnTo>
                <a:lnTo>
                  <a:pt x="1074794" y="920895"/>
                </a:lnTo>
                <a:lnTo>
                  <a:pt x="802067" y="920895"/>
                </a:lnTo>
                <a:lnTo>
                  <a:pt x="801323" y="919035"/>
                </a:lnTo>
                <a:lnTo>
                  <a:pt x="947918" y="747882"/>
                </a:lnTo>
                <a:cubicBezTo>
                  <a:pt x="982149" y="706210"/>
                  <a:pt x="1008070" y="670740"/>
                  <a:pt x="1025681" y="641470"/>
                </a:cubicBezTo>
                <a:cubicBezTo>
                  <a:pt x="1043292" y="612201"/>
                  <a:pt x="1052098" y="582931"/>
                  <a:pt x="1052098" y="553662"/>
                </a:cubicBezTo>
                <a:cubicBezTo>
                  <a:pt x="1052098" y="509261"/>
                  <a:pt x="1038703" y="474039"/>
                  <a:pt x="1011914" y="447994"/>
                </a:cubicBezTo>
                <a:cubicBezTo>
                  <a:pt x="985125" y="421949"/>
                  <a:pt x="948538" y="408926"/>
                  <a:pt x="902154" y="408926"/>
                </a:cubicBezTo>
                <a:close/>
                <a:moveTo>
                  <a:pt x="480077" y="408926"/>
                </a:moveTo>
                <a:cubicBezTo>
                  <a:pt x="427987" y="408926"/>
                  <a:pt x="386935" y="426786"/>
                  <a:pt x="356922" y="462504"/>
                </a:cubicBezTo>
                <a:cubicBezTo>
                  <a:pt x="326908" y="498223"/>
                  <a:pt x="311901" y="546716"/>
                  <a:pt x="311901" y="607984"/>
                </a:cubicBezTo>
                <a:lnTo>
                  <a:pt x="311901" y="767230"/>
                </a:lnTo>
                <a:cubicBezTo>
                  <a:pt x="311901" y="828746"/>
                  <a:pt x="327032" y="877301"/>
                  <a:pt x="357294" y="912896"/>
                </a:cubicBezTo>
                <a:cubicBezTo>
                  <a:pt x="387556" y="948490"/>
                  <a:pt x="428731" y="966288"/>
                  <a:pt x="480821" y="966288"/>
                </a:cubicBezTo>
                <a:cubicBezTo>
                  <a:pt x="532911" y="966288"/>
                  <a:pt x="573901" y="948552"/>
                  <a:pt x="603790" y="913082"/>
                </a:cubicBezTo>
                <a:cubicBezTo>
                  <a:pt x="633680" y="877611"/>
                  <a:pt x="648625" y="828994"/>
                  <a:pt x="648625" y="767230"/>
                </a:cubicBezTo>
                <a:lnTo>
                  <a:pt x="648625" y="607984"/>
                </a:lnTo>
                <a:cubicBezTo>
                  <a:pt x="648625" y="546716"/>
                  <a:pt x="633556" y="498223"/>
                  <a:pt x="603418" y="462504"/>
                </a:cubicBezTo>
                <a:cubicBezTo>
                  <a:pt x="573281" y="426786"/>
                  <a:pt x="532167" y="408926"/>
                  <a:pt x="480077" y="408926"/>
                </a:cubicBezTo>
                <a:close/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814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A_矩形 14"/>
          <p:cNvSpPr/>
          <p:nvPr>
            <p:custDataLst>
              <p:tags r:id="rId1"/>
            </p:custDataLst>
          </p:nvPr>
        </p:nvSpPr>
        <p:spPr>
          <a:xfrm>
            <a:off x="0" y="3662363"/>
            <a:ext cx="5113020" cy="1945957"/>
          </a:xfrm>
          <a:prstGeom prst="rect">
            <a:avLst/>
          </a:prstGeom>
          <a:solidFill>
            <a:srgbClr val="E7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PA_直接连接符 6"/>
          <p:cNvCxnSpPr/>
          <p:nvPr>
            <p:custDataLst>
              <p:tags r:id="rId2"/>
            </p:custDataLst>
          </p:nvPr>
        </p:nvCxnSpPr>
        <p:spPr>
          <a:xfrm>
            <a:off x="0" y="364490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>
            <a:off x="0" y="5624513"/>
            <a:ext cx="51244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9"/>
          <p:cNvCxnSpPr/>
          <p:nvPr>
            <p:custDataLst>
              <p:tags r:id="rId4"/>
            </p:custDataLst>
          </p:nvPr>
        </p:nvCxnSpPr>
        <p:spPr>
          <a:xfrm>
            <a:off x="8364538" y="5624513"/>
            <a:ext cx="38274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11"/>
          <p:cNvCxnSpPr/>
          <p:nvPr>
            <p:custDataLst>
              <p:tags r:id="rId5"/>
            </p:custDataLst>
          </p:nvPr>
        </p:nvCxnSpPr>
        <p:spPr>
          <a:xfrm>
            <a:off x="5124450" y="0"/>
            <a:ext cx="0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A_直接连接符 13"/>
          <p:cNvCxnSpPr/>
          <p:nvPr>
            <p:custDataLst>
              <p:tags r:id="rId6"/>
            </p:custDataLst>
          </p:nvPr>
        </p:nvCxnSpPr>
        <p:spPr>
          <a:xfrm>
            <a:off x="8353108" y="0"/>
            <a:ext cx="0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_矩形 15"/>
          <p:cNvSpPr/>
          <p:nvPr>
            <p:custDataLst>
              <p:tags r:id="rId7"/>
            </p:custDataLst>
          </p:nvPr>
        </p:nvSpPr>
        <p:spPr>
          <a:xfrm>
            <a:off x="438690" y="4403727"/>
            <a:ext cx="4384675" cy="58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我會的程式語言超過</a:t>
            </a:r>
            <a:r>
              <a:rPr lang="en-US" altLang="zh-TW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</a:t>
            </a:r>
            <a:r>
              <a:rPr lang="zh-TW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種</a:t>
            </a:r>
            <a:r>
              <a:rPr lang="en-US" altLang="zh-TW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….</a:t>
            </a:r>
          </a:p>
          <a:p>
            <a:pPr>
              <a:lnSpc>
                <a:spcPct val="120000"/>
              </a:lnSpc>
            </a:pPr>
            <a:r>
              <a:rPr lang="zh-TW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所有的學習都是要用到才學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PA_文本框 16"/>
          <p:cNvSpPr txBox="1"/>
          <p:nvPr>
            <p:custDataLst>
              <p:tags r:id="rId8"/>
            </p:custDataLst>
          </p:nvPr>
        </p:nvSpPr>
        <p:spPr>
          <a:xfrm>
            <a:off x="430564" y="3818952"/>
            <a:ext cx="3237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專業技能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AutoShape 4" descr="未提供相片說明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251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自定义 1">
      <a:majorFont>
        <a:latin typeface="Arial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1029</Words>
  <Application>Microsoft Office PowerPoint</Application>
  <PresentationFormat>寬螢幕</PresentationFormat>
  <Paragraphs>253</Paragraphs>
  <Slides>25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8" baseType="lpstr">
      <vt:lpstr>等线</vt:lpstr>
      <vt:lpstr>맑은 고딕</vt:lpstr>
      <vt:lpstr>微软雅黑</vt:lpstr>
      <vt:lpstr>Microsoft YaHei UI Light</vt:lpstr>
      <vt:lpstr>宋体</vt:lpstr>
      <vt:lpstr>时尚中黑简体</vt:lpstr>
      <vt:lpstr>微軟正黑體</vt:lpstr>
      <vt:lpstr>楷体</vt:lpstr>
      <vt:lpstr>Arial</vt:lpstr>
      <vt:lpstr>Calibri</vt:lpstr>
      <vt:lpstr>Times New Roman</vt:lpstr>
      <vt:lpstr>Verdana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/>
  <dc:description>http://www.ypppt.com/</dc:description>
  <cp:lastModifiedBy>皓程 楊</cp:lastModifiedBy>
  <cp:revision>219</cp:revision>
  <dcterms:created xsi:type="dcterms:W3CDTF">2017-03-23T09:44:47Z</dcterms:created>
  <dcterms:modified xsi:type="dcterms:W3CDTF">2020-05-20T03:33:57Z</dcterms:modified>
</cp:coreProperties>
</file>