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7" r:id="rId2"/>
    <p:sldId id="258" r:id="rId3"/>
    <p:sldId id="259" r:id="rId4"/>
    <p:sldId id="284" r:id="rId5"/>
    <p:sldId id="260" r:id="rId6"/>
    <p:sldId id="265" r:id="rId7"/>
    <p:sldId id="298" r:id="rId8"/>
    <p:sldId id="289" r:id="rId9"/>
    <p:sldId id="266" r:id="rId10"/>
    <p:sldId id="267" r:id="rId11"/>
    <p:sldId id="268" r:id="rId12"/>
    <p:sldId id="269" r:id="rId13"/>
    <p:sldId id="270" r:id="rId14"/>
    <p:sldId id="271" r:id="rId15"/>
    <p:sldId id="272" r:id="rId16"/>
    <p:sldId id="280" r:id="rId17"/>
    <p:sldId id="281" r:id="rId18"/>
    <p:sldId id="282" r:id="rId19"/>
    <p:sldId id="283" r:id="rId20"/>
    <p:sldId id="273" r:id="rId21"/>
    <p:sldId id="275" r:id="rId22"/>
    <p:sldId id="274" r:id="rId23"/>
    <p:sldId id="276" r:id="rId24"/>
    <p:sldId id="277" r:id="rId25"/>
    <p:sldId id="278" r:id="rId26"/>
    <p:sldId id="261" r:id="rId27"/>
    <p:sldId id="279" r:id="rId28"/>
    <p:sldId id="286" r:id="rId29"/>
    <p:sldId id="290" r:id="rId30"/>
    <p:sldId id="292" r:id="rId31"/>
    <p:sldId id="293" r:id="rId32"/>
    <p:sldId id="294" r:id="rId33"/>
    <p:sldId id="295" r:id="rId34"/>
    <p:sldId id="287" r:id="rId35"/>
    <p:sldId id="288" r:id="rId36"/>
    <p:sldId id="262" r:id="rId37"/>
    <p:sldId id="296" r:id="rId38"/>
    <p:sldId id="263" r:id="rId39"/>
    <p:sldId id="264" r:id="rId4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皓程 楊" initials="皓程" lastIdx="2" clrIdx="0">
    <p:extLst>
      <p:ext uri="{19B8F6BF-5375-455C-9EA6-DF929625EA0E}">
        <p15:presenceInfo xmlns:p15="http://schemas.microsoft.com/office/powerpoint/2012/main" userId="46dee1d685f64f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11"/>
          </p:nvPr>
        </p:nvSpPr>
        <p:spPr>
          <a:xfrm>
            <a:off x="1371600" y="4323845"/>
            <a:ext cx="6400800" cy="365125"/>
          </a:xfrm>
        </p:spPr>
        <p:txBody>
          <a:bodyPr/>
          <a:lstStyle/>
          <a:p>
            <a:endParaRPr lang="zh-TW" altLang="en-US"/>
          </a:p>
        </p:txBody>
      </p:sp>
      <p:sp>
        <p:nvSpPr>
          <p:cNvPr id="6" name="Slide Number Placeholder 5"/>
          <p:cNvSpPr>
            <a:spLocks noGrp="1"/>
          </p:cNvSpPr>
          <p:nvPr>
            <p:ph type="sldNum" sz="quarter" idx="12"/>
          </p:nvPr>
        </p:nvSpPr>
        <p:spPr>
          <a:xfrm>
            <a:off x="8077200" y="1430866"/>
            <a:ext cx="2743200" cy="365125"/>
          </a:xfrm>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296538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185743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361943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214FAB1E-7089-416A-9623-B3D4E8C5B9E0}" type="slidenum">
              <a:rPr lang="zh-TW" altLang="en-US" smtClean="0"/>
              <a:t>‹#›</a:t>
            </a:fld>
            <a:endParaRPr lang="zh-TW"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656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a:xfrm>
            <a:off x="685800" y="378883"/>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41390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352393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427032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72007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11"/>
          </p:nvPr>
        </p:nvSpPr>
        <p:spPr>
          <a:xfrm>
            <a:off x="685800" y="381000"/>
            <a:ext cx="6991492" cy="36512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277446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200654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11"/>
          </p:nvPr>
        </p:nvSpPr>
        <p:spPr>
          <a:xfrm>
            <a:off x="685800" y="381001"/>
            <a:ext cx="6991492" cy="36406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99852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126225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4749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71302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6240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278373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9C5528A-84B2-457F-8674-CFCAC02AEE11}" type="datetimeFigureOut">
              <a:rPr lang="zh-TW" altLang="en-US" smtClean="0"/>
              <a:t>2021/12/28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124368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C5528A-84B2-457F-8674-CFCAC02AEE11}" type="datetimeFigureOut">
              <a:rPr lang="zh-TW" altLang="en-US" smtClean="0"/>
              <a:t>2021/12/28</a:t>
            </a:fld>
            <a:endParaRPr lang="zh-TW"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4FAB1E-7089-416A-9623-B3D4E8C5B9E0}" type="slidenum">
              <a:rPr lang="zh-TW" altLang="en-US" smtClean="0"/>
              <a:t>‹#›</a:t>
            </a:fld>
            <a:endParaRPr lang="zh-TW" altLang="en-US"/>
          </a:p>
        </p:txBody>
      </p:sp>
    </p:spTree>
    <p:extLst>
      <p:ext uri="{BB962C8B-B14F-4D97-AF65-F5344CB8AC3E}">
        <p14:creationId xmlns:p14="http://schemas.microsoft.com/office/powerpoint/2010/main" val="3366300196"/>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cumi.co/20211012/adafruit.ipynb"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video" Target="../media/media4.mp4"/><Relationship Id="rId13" Type="http://schemas.openxmlformats.org/officeDocument/2006/relationships/slideLayout" Target="../slideLayouts/slideLayout2.xml"/><Relationship Id="rId18" Type="http://schemas.openxmlformats.org/officeDocument/2006/relationships/image" Target="../media/image53.png"/><Relationship Id="rId3" Type="http://schemas.microsoft.com/office/2007/relationships/media" Target="../media/media2.mp4"/><Relationship Id="rId7" Type="http://schemas.microsoft.com/office/2007/relationships/media" Target="../media/media4.mp4"/><Relationship Id="rId12" Type="http://schemas.openxmlformats.org/officeDocument/2006/relationships/video" Target="../media/media6.mp4"/><Relationship Id="rId17" Type="http://schemas.openxmlformats.org/officeDocument/2006/relationships/image" Target="../media/image52.png"/><Relationship Id="rId2" Type="http://schemas.openxmlformats.org/officeDocument/2006/relationships/video" Target="../media/media1.mp4"/><Relationship Id="rId16" Type="http://schemas.openxmlformats.org/officeDocument/2006/relationships/image" Target="../media/image51.png"/><Relationship Id="rId20" Type="http://schemas.openxmlformats.org/officeDocument/2006/relationships/image" Target="../media/image55.png"/><Relationship Id="rId1" Type="http://schemas.microsoft.com/office/2007/relationships/media" Target="../media/media1.mp4"/><Relationship Id="rId6" Type="http://schemas.openxmlformats.org/officeDocument/2006/relationships/video" Target="../media/media3.mp4"/><Relationship Id="rId11" Type="http://schemas.microsoft.com/office/2007/relationships/media" Target="../media/media6.mp4"/><Relationship Id="rId5" Type="http://schemas.microsoft.com/office/2007/relationships/media" Target="../media/media3.mp4"/><Relationship Id="rId15" Type="http://schemas.openxmlformats.org/officeDocument/2006/relationships/image" Target="../media/image50.png"/><Relationship Id="rId10" Type="http://schemas.openxmlformats.org/officeDocument/2006/relationships/video" Target="../media/media5.mp4"/><Relationship Id="rId19" Type="http://schemas.openxmlformats.org/officeDocument/2006/relationships/image" Target="../media/image54.png"/><Relationship Id="rId4" Type="http://schemas.openxmlformats.org/officeDocument/2006/relationships/video" Target="../media/media2.mp4"/><Relationship Id="rId9" Type="http://schemas.microsoft.com/office/2007/relationships/media" Target="../media/media5.mp4"/><Relationship Id="rId1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18000"/>
                <a:satMod val="160000"/>
                <a:lumMod val="28000"/>
              </a:schemeClr>
              <a:schemeClr val="bg2">
                <a:tint val="95000"/>
                <a:satMod val="160000"/>
                <a:lumMod val="116000"/>
              </a:schemeClr>
            </a:duotone>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cap="none" dirty="0" smtClean="0">
                <a:latin typeface="微軟正黑體" panose="020B0604030504040204" pitchFamily="34" charset="-120"/>
                <a:ea typeface="微軟正黑體" panose="020B0604030504040204" pitchFamily="34" charset="-120"/>
              </a:rPr>
              <a:t>物聯網雲端應用</a:t>
            </a:r>
            <a:endParaRPr lang="zh-TW" altLang="en-US" cap="none"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p:txBody>
          <a:bodyPr>
            <a:normAutofit fontScale="92500" lnSpcReduction="10000"/>
          </a:bodyPr>
          <a:lstStyle/>
          <a:p>
            <a:pPr algn="r"/>
            <a:r>
              <a:rPr lang="zh-TW" altLang="en-US" dirty="0" smtClean="0">
                <a:latin typeface="微軟正黑體" panose="020B0604030504040204" pitchFamily="34" charset="-120"/>
                <a:ea typeface="微軟正黑體" panose="020B0604030504040204" pitchFamily="34" charset="-120"/>
              </a:rPr>
              <a:t>矽品精密 研發工程師 楊皓程</a:t>
            </a:r>
            <a:endParaRPr lang="en-US" altLang="zh-TW" dirty="0" smtClean="0">
              <a:latin typeface="微軟正黑體" panose="020B0604030504040204" pitchFamily="34" charset="-120"/>
              <a:ea typeface="微軟正黑體" panose="020B0604030504040204" pitchFamily="34" charset="-120"/>
            </a:endParaRPr>
          </a:p>
          <a:p>
            <a:pPr algn="r"/>
            <a:r>
              <a:rPr lang="en-US" altLang="zh-TW" smtClean="0">
                <a:latin typeface="微軟正黑體" panose="020B0604030504040204" pitchFamily="34" charset="-120"/>
                <a:ea typeface="微軟正黑體" panose="020B0604030504040204" pitchFamily="34" charset="-120"/>
              </a:rPr>
              <a:t>2021-12-28</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834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 </a:t>
            </a:r>
            <a:r>
              <a:rPr lang="zh-TW" altLang="en-US" cap="none" dirty="0" smtClean="0">
                <a:latin typeface="微軟正黑體" panose="020B0604030504040204" pitchFamily="34" charset="-120"/>
                <a:ea typeface="微軟正黑體" panose="020B0604030504040204" pitchFamily="34" charset="-120"/>
              </a:rPr>
              <a:t>免費</a:t>
            </a:r>
            <a:r>
              <a:rPr lang="zh-TW" altLang="en-US" cap="none" dirty="0">
                <a:latin typeface="微軟正黑體" panose="020B0604030504040204" pitchFamily="34" charset="-120"/>
                <a:ea typeface="微軟正黑體" panose="020B0604030504040204" pitchFamily="34" charset="-120"/>
              </a:rPr>
              <a:t>帳號</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註冊帳號 填寫資料</a:t>
            </a:r>
            <a:endParaRPr lang="zh-TW" altLang="en-US" dirty="0">
              <a:latin typeface="微軟正黑體" panose="020B0604030504040204" pitchFamily="34" charset="-120"/>
              <a:ea typeface="微軟正黑體" panose="020B0604030504040204" pitchFamily="34" charset="-120"/>
            </a:endParaRPr>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2-2</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122" y="1598365"/>
            <a:ext cx="4625747" cy="4690534"/>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95" y="2744832"/>
            <a:ext cx="2397600" cy="2397600"/>
          </a:xfrm>
          <a:prstGeom prst="rect">
            <a:avLst/>
          </a:prstGeom>
        </p:spPr>
      </p:pic>
    </p:spTree>
    <p:extLst>
      <p:ext uri="{BB962C8B-B14F-4D97-AF65-F5344CB8AC3E}">
        <p14:creationId xmlns:p14="http://schemas.microsoft.com/office/powerpoint/2010/main" val="1448049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建立裝置</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664" y="2193925"/>
            <a:ext cx="10560671" cy="4024313"/>
          </a:xfrm>
        </p:spPr>
      </p:pic>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2-3</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6" name="文字方塊 5"/>
          <p:cNvSpPr txBox="1"/>
          <p:nvPr/>
        </p:nvSpPr>
        <p:spPr>
          <a:xfrm>
            <a:off x="1242078" y="5950779"/>
            <a:ext cx="2477088" cy="369332"/>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IO</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&gt;</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Feeds</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&gt;</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View All</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092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建立裝置</a:t>
            </a:r>
            <a:endParaRPr lang="zh-TW" altLang="en-US" dirty="0"/>
          </a:p>
        </p:txBody>
      </p:sp>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2-3</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8" name="文字方塊 7"/>
          <p:cNvSpPr txBox="1"/>
          <p:nvPr/>
        </p:nvSpPr>
        <p:spPr>
          <a:xfrm>
            <a:off x="407987" y="2252133"/>
            <a:ext cx="4786567" cy="923330"/>
          </a:xfrm>
          <a:prstGeom prst="rect">
            <a:avLst/>
          </a:prstGeom>
          <a:noFill/>
        </p:spPr>
        <p:txBody>
          <a:bodyPr wrap="none" rtlCol="0">
            <a:spAutoFit/>
          </a:bodyPr>
          <a:lstStyle/>
          <a:p>
            <a:pPr marL="342900" indent="-342900">
              <a:buAutoNum type="arabicPeriod"/>
            </a:pPr>
            <a:r>
              <a:rPr lang="zh-TW" altLang="en-US" dirty="0" smtClean="0">
                <a:latin typeface="微軟正黑體" panose="020B0604030504040204" pitchFamily="34" charset="-120"/>
                <a:ea typeface="微軟正黑體" panose="020B0604030504040204" pitchFamily="34" charset="-120"/>
              </a:rPr>
              <a:t>刪除預設</a:t>
            </a:r>
            <a:r>
              <a:rPr lang="en-US" altLang="zh-TW" dirty="0" smtClean="0">
                <a:latin typeface="微軟正黑體" panose="020B0604030504040204" pitchFamily="34" charset="-120"/>
                <a:ea typeface="微軟正黑體" panose="020B0604030504040204" pitchFamily="34" charset="-120"/>
              </a:rPr>
              <a:t>Welcome Feed</a:t>
            </a:r>
            <a:endParaRPr lang="en-US" altLang="zh-TW"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dirty="0" smtClean="0">
                <a:latin typeface="微軟正黑體" panose="020B0604030504040204" pitchFamily="34" charset="-120"/>
                <a:ea typeface="微軟正黑體" panose="020B0604030504040204" pitchFamily="34" charset="-120"/>
              </a:rPr>
              <a:t>新增一個</a:t>
            </a:r>
            <a:r>
              <a:rPr lang="en-US" altLang="zh-TW" dirty="0" smtClean="0">
                <a:latin typeface="微軟正黑體" panose="020B0604030504040204" pitchFamily="34" charset="-120"/>
                <a:ea typeface="微軟正黑體" panose="020B0604030504040204" pitchFamily="34" charset="-120"/>
              </a:rPr>
              <a:t>Group(Home)</a:t>
            </a:r>
          </a:p>
          <a:p>
            <a:pPr marL="342900" indent="-342900">
              <a:buAutoNum type="arabicPeriod"/>
            </a:pPr>
            <a:r>
              <a:rPr lang="zh-TW" altLang="en-US" dirty="0" smtClean="0">
                <a:latin typeface="微軟正黑體" panose="020B0604030504040204" pitchFamily="34" charset="-120"/>
                <a:ea typeface="微軟正黑體" panose="020B0604030504040204" pitchFamily="34" charset="-120"/>
              </a:rPr>
              <a:t>新增兩個</a:t>
            </a:r>
            <a:r>
              <a:rPr lang="en-US" altLang="zh-TW" dirty="0" smtClean="0">
                <a:latin typeface="微軟正黑體" panose="020B0604030504040204" pitchFamily="34" charset="-120"/>
                <a:ea typeface="微軟正黑體" panose="020B0604030504040204" pitchFamily="34" charset="-120"/>
              </a:rPr>
              <a:t>Feed</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temp(</a:t>
            </a:r>
            <a:r>
              <a:rPr lang="zh-TW" altLang="en-US" dirty="0" smtClean="0">
                <a:latin typeface="微軟正黑體" panose="020B0604030504040204" pitchFamily="34" charset="-120"/>
                <a:ea typeface="微軟正黑體" panose="020B0604030504040204" pitchFamily="34" charset="-120"/>
              </a:rPr>
              <a:t>溫度</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及</a:t>
            </a:r>
            <a:r>
              <a:rPr lang="en-US" altLang="zh-TW" dirty="0" err="1" smtClean="0">
                <a:latin typeface="微軟正黑體" panose="020B0604030504040204" pitchFamily="34" charset="-120"/>
                <a:ea typeface="微軟正黑體" panose="020B0604030504040204" pitchFamily="34" charset="-120"/>
              </a:rPr>
              <a:t>humi</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濕度</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225" y="2252133"/>
            <a:ext cx="6416553" cy="3166776"/>
          </a:xfrm>
          <a:prstGeom prst="rect">
            <a:avLst/>
          </a:prstGeom>
        </p:spPr>
      </p:pic>
    </p:spTree>
    <p:extLst>
      <p:ext uri="{BB962C8B-B14F-4D97-AF65-F5344CB8AC3E}">
        <p14:creationId xmlns:p14="http://schemas.microsoft.com/office/powerpoint/2010/main" val="105988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建立裝置</a:t>
            </a:r>
            <a:endParaRPr lang="zh-TW" altLang="en-US" dirty="0"/>
          </a:p>
        </p:txBody>
      </p:sp>
      <p:pic>
        <p:nvPicPr>
          <p:cNvPr id="9" name="內容版面配置區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06669" y="1071265"/>
            <a:ext cx="4995265" cy="5480589"/>
          </a:xfr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2-3</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8" name="文字方塊 7"/>
          <p:cNvSpPr txBox="1"/>
          <p:nvPr/>
        </p:nvSpPr>
        <p:spPr>
          <a:xfrm>
            <a:off x="913795" y="1751255"/>
            <a:ext cx="3398687" cy="646331"/>
          </a:xfrm>
          <a:prstGeom prst="rect">
            <a:avLst/>
          </a:prstGeom>
          <a:noFill/>
        </p:spPr>
        <p:txBody>
          <a:bodyPr wrap="none" rtlCol="0">
            <a:spAutoFit/>
          </a:bodyPr>
          <a:lstStyle/>
          <a:p>
            <a:r>
              <a:rPr lang="en-US" altLang="zh-TW" dirty="0" smtClean="0">
                <a:latin typeface="微軟正黑體" panose="020B0604030504040204" pitchFamily="34" charset="-120"/>
                <a:ea typeface="微軟正黑體" panose="020B0604030504040204" pitchFamily="34" charset="-120"/>
              </a:rPr>
              <a:t>Feed</a:t>
            </a:r>
            <a:r>
              <a:rPr lang="zh-TW" altLang="en-US" dirty="0" smtClean="0">
                <a:latin typeface="微軟正黑體" panose="020B0604030504040204" pitchFamily="34" charset="-120"/>
                <a:ea typeface="微軟正黑體" panose="020B0604030504040204" pitchFamily="34" charset="-120"/>
              </a:rPr>
              <a:t>就是儲存資料的資料庫</a:t>
            </a:r>
            <a:endParaRPr lang="en-US" altLang="zh-TW" dirty="0" smtClean="0">
              <a:latin typeface="微軟正黑體" panose="020B0604030504040204" pitchFamily="34" charset="-120"/>
              <a:ea typeface="微軟正黑體" panose="020B0604030504040204" pitchFamily="34" charset="-120"/>
            </a:endParaRPr>
          </a:p>
          <a:p>
            <a:pPr marL="342900" indent="-342900">
              <a:buAutoNum type="arabicPeriod"/>
            </a:pPr>
            <a:r>
              <a:rPr lang="en-US" altLang="zh-TW" dirty="0" smtClean="0">
                <a:latin typeface="微軟正黑體" panose="020B0604030504040204" pitchFamily="34" charset="-120"/>
                <a:ea typeface="微軟正黑體" panose="020B0604030504040204" pitchFamily="34" charset="-120"/>
              </a:rPr>
              <a:t>Add Data</a:t>
            </a:r>
            <a:r>
              <a:rPr lang="zh-TW" altLang="en-US" dirty="0" smtClean="0">
                <a:latin typeface="微軟正黑體" panose="020B0604030504040204" pitchFamily="34" charset="-120"/>
                <a:ea typeface="微軟正黑體" panose="020B0604030504040204" pitchFamily="34" charset="-120"/>
              </a:rPr>
              <a:t>手動新增測試資料</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764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上傳資料</a:t>
            </a:r>
            <a:endParaRPr lang="zh-TW" altLang="en-US" dirty="0"/>
          </a:p>
        </p:txBody>
      </p:sp>
      <p:sp>
        <p:nvSpPr>
          <p:cNvPr id="8" name="內容版面配置區 7"/>
          <p:cNvSpPr>
            <a:spLocks noGrp="1"/>
          </p:cNvSpPr>
          <p:nvPr>
            <p:ph idx="1"/>
          </p:nvPr>
        </p:nvSpPr>
        <p:spPr/>
        <p:txBody>
          <a:bodyPr/>
          <a:lstStyle/>
          <a:p>
            <a:r>
              <a:rPr lang="en-US" altLang="zh-TW" dirty="0" smtClean="0"/>
              <a:t>IO</a:t>
            </a:r>
            <a:r>
              <a:rPr lang="zh-TW" altLang="en-US" dirty="0" smtClean="0"/>
              <a:t> </a:t>
            </a:r>
            <a:r>
              <a:rPr lang="en-US" altLang="zh-TW" dirty="0" smtClean="0"/>
              <a:t>KEY</a:t>
            </a:r>
          </a:p>
          <a:p>
            <a:pPr lvl="1"/>
            <a:r>
              <a:rPr lang="en-US" altLang="zh-TW" dirty="0" smtClean="0"/>
              <a:t>Username</a:t>
            </a:r>
          </a:p>
          <a:p>
            <a:pPr lvl="1"/>
            <a:r>
              <a:rPr lang="en-US" altLang="zh-TW" dirty="0" smtClean="0"/>
              <a:t>Active Key</a:t>
            </a:r>
            <a:endParaRPr lang="zh-TW" altLang="en-US" dirty="0"/>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09" y="1272760"/>
            <a:ext cx="4949869" cy="5266267"/>
          </a:xfrm>
          <a:prstGeom prst="rect">
            <a:avLst/>
          </a:prstGeom>
        </p:spPr>
      </p:pic>
    </p:spTree>
    <p:extLst>
      <p:ext uri="{BB962C8B-B14F-4D97-AF65-F5344CB8AC3E}">
        <p14:creationId xmlns:p14="http://schemas.microsoft.com/office/powerpoint/2010/main" val="204839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上傳資料</a:t>
            </a:r>
            <a:endParaRPr lang="zh-TW" altLang="en-US" dirty="0"/>
          </a:p>
        </p:txBody>
      </p:sp>
      <p:sp>
        <p:nvSpPr>
          <p:cNvPr id="2" name="內容版面配置區 1"/>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找出</a:t>
            </a:r>
            <a:r>
              <a:rPr lang="en-US" altLang="zh-TW" dirty="0" smtClean="0">
                <a:effectLst/>
                <a:latin typeface="微軟正黑體" panose="020B0604030504040204" pitchFamily="34" charset="-120"/>
                <a:ea typeface="微軟正黑體" panose="020B0604030504040204" pitchFamily="34" charset="-120"/>
              </a:rPr>
              <a:t>Current Endpoints</a:t>
            </a:r>
          </a:p>
          <a:p>
            <a:pPr lvl="1"/>
            <a:r>
              <a:rPr lang="zh-TW" altLang="en-US" dirty="0">
                <a:effectLst/>
                <a:latin typeface="微軟正黑體" panose="020B0604030504040204" pitchFamily="34" charset="-120"/>
                <a:ea typeface="微軟正黑體" panose="020B0604030504040204" pitchFamily="34" charset="-120"/>
              </a:rPr>
              <a:t>上</a:t>
            </a:r>
            <a:r>
              <a:rPr lang="zh-TW" altLang="en-US" dirty="0" smtClean="0">
                <a:effectLst/>
                <a:latin typeface="微軟正黑體" panose="020B0604030504040204" pitchFamily="34" charset="-120"/>
                <a:ea typeface="微軟正黑體" panose="020B0604030504040204" pitchFamily="34" charset="-120"/>
              </a:rPr>
              <a:t>傳資料路徑</a:t>
            </a:r>
            <a:endParaRPr lang="en-US" altLang="zh-TW" dirty="0" smtClean="0">
              <a:effectLst/>
              <a:latin typeface="微軟正黑體" panose="020B0604030504040204" pitchFamily="34" charset="-120"/>
              <a:ea typeface="微軟正黑體" panose="020B0604030504040204" pitchFamily="34" charset="-120"/>
            </a:endParaRPr>
          </a:p>
          <a:p>
            <a:pPr lvl="1"/>
            <a:r>
              <a:rPr lang="en-US" altLang="zh-TW" dirty="0" smtClean="0">
                <a:latin typeface="微軟正黑體" panose="020B0604030504040204" pitchFamily="34" charset="-120"/>
                <a:ea typeface="微軟正黑體" panose="020B0604030504040204" pitchFamily="34" charset="-120"/>
              </a:rPr>
              <a:t>API(https)</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MQTT</a:t>
            </a:r>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273" y="1935921"/>
            <a:ext cx="6125661" cy="4588704"/>
          </a:xfrm>
          <a:prstGeom prst="rect">
            <a:avLst/>
          </a:prstGeom>
        </p:spPr>
      </p:pic>
    </p:spTree>
    <p:extLst>
      <p:ext uri="{BB962C8B-B14F-4D97-AF65-F5344CB8AC3E}">
        <p14:creationId xmlns:p14="http://schemas.microsoft.com/office/powerpoint/2010/main" val="44352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a:t>
            </a:r>
            <a:r>
              <a:rPr lang="zh-TW" altLang="en-US" cap="none" dirty="0" smtClean="0">
                <a:latin typeface="微軟正黑體" panose="020B0604030504040204" pitchFamily="34" charset="-120"/>
                <a:ea typeface="微軟正黑體" panose="020B0604030504040204" pitchFamily="34" charset="-120"/>
              </a:rPr>
              <a:t>資料 </a:t>
            </a:r>
            <a:r>
              <a:rPr lang="en-US" altLang="zh-TW" cap="none" dirty="0" smtClean="0">
                <a:latin typeface="微軟正黑體" panose="020B0604030504040204" pitchFamily="34" charset="-120"/>
                <a:ea typeface="微軟正黑體" panose="020B0604030504040204" pitchFamily="34" charset="-120"/>
              </a:rPr>
              <a:t>-</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err="1">
                <a:latin typeface="微軟正黑體" panose="020B0604030504040204" pitchFamily="34" charset="-120"/>
                <a:ea typeface="微軟正黑體" panose="020B0604030504040204" pitchFamily="34" charset="-120"/>
              </a:rPr>
              <a:t>MQTTBox</a:t>
            </a:r>
            <a:endParaRPr lang="zh-TW" altLang="en-US" dirty="0"/>
          </a:p>
        </p:txBody>
      </p:sp>
      <p:sp>
        <p:nvSpPr>
          <p:cNvPr id="3" name="內容版面配置區 2"/>
          <p:cNvSpPr>
            <a:spLocks noGrp="1"/>
          </p:cNvSpPr>
          <p:nvPr>
            <p:ph idx="1"/>
          </p:nvPr>
        </p:nvSpPr>
        <p:spPr/>
        <p:txBody>
          <a:bodyPr/>
          <a:lstStyle/>
          <a:p>
            <a:r>
              <a:rPr lang="zh-TW" altLang="en-US" dirty="0" smtClean="0"/>
              <a:t>使用</a:t>
            </a:r>
            <a:r>
              <a:rPr lang="en-US" altLang="zh-TW" dirty="0" smtClean="0"/>
              <a:t>Chrome extension</a:t>
            </a:r>
            <a:r>
              <a:rPr lang="zh-TW" altLang="en-US" dirty="0"/>
              <a:t> </a:t>
            </a:r>
            <a:r>
              <a:rPr lang="zh-TW" altLang="en-US" dirty="0" smtClean="0"/>
              <a:t>測試 </a:t>
            </a:r>
            <a:r>
              <a:rPr lang="en-US" altLang="zh-TW" dirty="0" smtClean="0"/>
              <a:t>MQTT</a:t>
            </a:r>
          </a:p>
          <a:p>
            <a:r>
              <a:rPr lang="en-US" altLang="zh-TW" dirty="0" err="1" smtClean="0">
                <a:effectLst/>
              </a:rPr>
              <a:t>MQTTBox</a:t>
            </a:r>
            <a:endParaRPr lang="en-US" altLang="zh-TW" dirty="0" smtClean="0"/>
          </a:p>
          <a:p>
            <a:pPr lvl="1"/>
            <a:r>
              <a:rPr lang="en-US" altLang="zh-TW" dirty="0"/>
              <a:t>https://</a:t>
            </a:r>
            <a:r>
              <a:rPr lang="en-US" altLang="zh-TW" dirty="0" smtClean="0"/>
              <a:t>chrome.google.com/webstore/detail/mqttbox/kaajoficamnjijhkeomgfljpicifbkaf</a:t>
            </a:r>
            <a:endParaRPr lang="zh-TW" altLang="en-US" dirty="0"/>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0" y="3720353"/>
            <a:ext cx="2397600" cy="2397600"/>
          </a:xfrm>
          <a:prstGeom prst="rect">
            <a:avLst/>
          </a:prstGeom>
        </p:spPr>
      </p:pic>
    </p:spTree>
    <p:extLst>
      <p:ext uri="{BB962C8B-B14F-4D97-AF65-F5344CB8AC3E}">
        <p14:creationId xmlns:p14="http://schemas.microsoft.com/office/powerpoint/2010/main" val="625973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a:t>
            </a:r>
            <a:r>
              <a:rPr lang="zh-TW" altLang="en-US" cap="none" dirty="0" smtClean="0">
                <a:latin typeface="微軟正黑體" panose="020B0604030504040204" pitchFamily="34" charset="-120"/>
                <a:ea typeface="微軟正黑體" panose="020B0604030504040204" pitchFamily="34" charset="-120"/>
              </a:rPr>
              <a:t>資料 </a:t>
            </a:r>
            <a:r>
              <a:rPr lang="en-US" altLang="zh-TW" cap="none" dirty="0" smtClean="0">
                <a:latin typeface="微軟正黑體" panose="020B0604030504040204" pitchFamily="34" charset="-120"/>
                <a:ea typeface="微軟正黑體" panose="020B0604030504040204" pitchFamily="34" charset="-120"/>
              </a:rPr>
              <a:t>-</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MQTTBox</a:t>
            </a:r>
            <a:endParaRPr lang="zh-TW" altLang="en-US" dirty="0"/>
          </a:p>
        </p:txBody>
      </p:sp>
      <p:sp>
        <p:nvSpPr>
          <p:cNvPr id="6" name="內容版面配置區 5"/>
          <p:cNvSpPr>
            <a:spLocks noGrp="1"/>
          </p:cNvSpPr>
          <p:nvPr>
            <p:ph idx="1"/>
          </p:nvPr>
        </p:nvSpPr>
        <p:spPr>
          <a:xfrm>
            <a:off x="913795" y="2096063"/>
            <a:ext cx="10353762" cy="4339905"/>
          </a:xfrm>
        </p:spPr>
        <p:txBody>
          <a:bodyPr>
            <a:normAutofit lnSpcReduction="10000"/>
          </a:bodyPr>
          <a:lstStyle/>
          <a:p>
            <a:r>
              <a:rPr lang="en-US" altLang="zh-TW" dirty="0" smtClean="0">
                <a:latin typeface="微軟正黑體" panose="020B0604030504040204" pitchFamily="34" charset="-120"/>
                <a:ea typeface="微軟正黑體" panose="020B0604030504040204" pitchFamily="34" charset="-120"/>
              </a:rPr>
              <a:t>MQTT Client Name </a:t>
            </a:r>
            <a:r>
              <a:rPr lang="zh-TW" altLang="en-US" dirty="0" smtClean="0">
                <a:latin typeface="微軟正黑體" panose="020B0604030504040204" pitchFamily="34" charset="-120"/>
                <a:ea typeface="微軟正黑體" panose="020B0604030504040204" pitchFamily="34" charset="-120"/>
              </a:rPr>
              <a:t>名稱</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自己取一個</a:t>
            </a:r>
            <a:r>
              <a:rPr lang="zh-TW" altLang="en-US" dirty="0" smtClean="0">
                <a:latin typeface="微軟正黑體" panose="020B0604030504040204" pitchFamily="34" charset="-120"/>
                <a:ea typeface="微軟正黑體" panose="020B0604030504040204" pitchFamily="34" charset="-120"/>
              </a:rPr>
              <a:t>名</a:t>
            </a:r>
            <a:endParaRPr lang="en-US" altLang="zh-TW" dirty="0" smtClean="0">
              <a:latin typeface="微軟正黑體" panose="020B0604030504040204" pitchFamily="34" charset="-120"/>
              <a:ea typeface="微軟正黑體" panose="020B0604030504040204" pitchFamily="34" charset="-120"/>
            </a:endParaRPr>
          </a:p>
          <a:p>
            <a:r>
              <a:rPr lang="en-US" altLang="zh-TW" dirty="0" err="1" smtClean="0">
                <a:latin typeface="微軟正黑體" panose="020B0604030504040204" pitchFamily="34" charset="-120"/>
                <a:ea typeface="微軟正黑體" panose="020B0604030504040204" pitchFamily="34" charset="-120"/>
              </a:rPr>
              <a:t>Portocol</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通訊協議</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選擇</a:t>
            </a:r>
            <a:r>
              <a:rPr lang="en-US" altLang="zh-TW" dirty="0" err="1" smtClean="0">
                <a:latin typeface="微軟正黑體" panose="020B0604030504040204" pitchFamily="34" charset="-120"/>
                <a:ea typeface="微軟正黑體" panose="020B0604030504040204" pitchFamily="34" charset="-120"/>
              </a:rPr>
              <a:t>mqtt</a:t>
            </a:r>
            <a:r>
              <a:rPr lang="en-US" altLang="zh-TW" dirty="0" smtClean="0">
                <a:latin typeface="微軟正黑體" panose="020B0604030504040204" pitchFamily="34" charset="-120"/>
                <a:ea typeface="微軟正黑體" panose="020B0604030504040204" pitchFamily="34" charset="-120"/>
              </a:rPr>
              <a:t>/</a:t>
            </a:r>
            <a:r>
              <a:rPr lang="en-US" altLang="zh-TW" dirty="0" err="1" smtClean="0">
                <a:latin typeface="微軟正黑體" panose="020B0604030504040204" pitchFamily="34" charset="-120"/>
                <a:ea typeface="微軟正黑體" panose="020B0604030504040204" pitchFamily="34" charset="-120"/>
              </a:rPr>
              <a:t>tcp</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MQTT Client ID</a:t>
            </a:r>
          </a:p>
          <a:p>
            <a:pPr lvl="1"/>
            <a:r>
              <a:rPr lang="zh-TW" altLang="en-US" dirty="0" smtClean="0">
                <a:latin typeface="微軟正黑體" panose="020B0604030504040204" pitchFamily="34" charset="-120"/>
                <a:ea typeface="微軟正黑體" panose="020B0604030504040204" pitchFamily="34" charset="-120"/>
              </a:rPr>
              <a:t>按一下產生一組</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隨機</a:t>
            </a:r>
            <a:r>
              <a:rPr lang="en-US" altLang="zh-TW" dirty="0" smtClean="0">
                <a:latin typeface="微軟正黑體" panose="020B0604030504040204" pitchFamily="34" charset="-120"/>
                <a:ea typeface="微軟正黑體" panose="020B0604030504040204" pitchFamily="34" charset="-120"/>
              </a:rPr>
              <a:t>)</a:t>
            </a:r>
          </a:p>
          <a:p>
            <a:r>
              <a:rPr lang="en-US" altLang="zh-TW" dirty="0" smtClean="0">
                <a:latin typeface="微軟正黑體" panose="020B0604030504040204" pitchFamily="34" charset="-120"/>
                <a:ea typeface="微軟正黑體" panose="020B0604030504040204" pitchFamily="34" charset="-120"/>
              </a:rPr>
              <a:t>Host</a:t>
            </a:r>
          </a:p>
          <a:p>
            <a:pPr lvl="1"/>
            <a:r>
              <a:rPr lang="en-US" altLang="zh-TW" dirty="0" smtClean="0">
                <a:latin typeface="微軟正黑體" panose="020B0604030504040204" pitchFamily="34" charset="-120"/>
                <a:ea typeface="微軟正黑體" panose="020B0604030504040204" pitchFamily="34" charset="-120"/>
              </a:rPr>
              <a:t>io.adafruit.com:1883</a:t>
            </a:r>
          </a:p>
          <a:p>
            <a:r>
              <a:rPr lang="en-US" altLang="zh-TW" dirty="0" smtClean="0">
                <a:latin typeface="微軟正黑體" panose="020B0604030504040204" pitchFamily="34" charset="-120"/>
                <a:ea typeface="微軟正黑體" panose="020B0604030504040204" pitchFamily="34" charset="-120"/>
              </a:rPr>
              <a:t>Username</a:t>
            </a:r>
          </a:p>
          <a:p>
            <a:pPr lvl="1"/>
            <a:r>
              <a:rPr lang="en-US" altLang="zh-TW" dirty="0" smtClean="0">
                <a:latin typeface="微軟正黑體" panose="020B0604030504040204" pitchFamily="34" charset="-120"/>
                <a:ea typeface="微軟正黑體" panose="020B0604030504040204" pitchFamily="34" charset="-120"/>
              </a:rPr>
              <a:t>MY Key </a:t>
            </a:r>
            <a:r>
              <a:rPr lang="zh-TW" altLang="en-US" dirty="0" smtClean="0">
                <a:latin typeface="微軟正黑體" panose="020B0604030504040204" pitchFamily="34" charset="-120"/>
                <a:ea typeface="微軟正黑體" panose="020B0604030504040204" pitchFamily="34" charset="-120"/>
              </a:rPr>
              <a:t>裡面的 </a:t>
            </a:r>
            <a:r>
              <a:rPr lang="en-US" altLang="zh-TW" dirty="0" smtClean="0">
                <a:latin typeface="微軟正黑體" panose="020B0604030504040204" pitchFamily="34" charset="-120"/>
                <a:ea typeface="微軟正黑體" panose="020B0604030504040204" pitchFamily="34" charset="-120"/>
              </a:rPr>
              <a:t>Username</a:t>
            </a:r>
          </a:p>
          <a:p>
            <a:r>
              <a:rPr lang="en-US" altLang="zh-TW" dirty="0" smtClean="0">
                <a:latin typeface="微軟正黑體" panose="020B0604030504040204" pitchFamily="34" charset="-120"/>
                <a:ea typeface="微軟正黑體" panose="020B0604030504040204" pitchFamily="34" charset="-120"/>
              </a:rPr>
              <a:t>Password</a:t>
            </a:r>
          </a:p>
          <a:p>
            <a:pPr lvl="1"/>
            <a:r>
              <a:rPr lang="en-US" altLang="zh-TW" dirty="0" smtClean="0">
                <a:latin typeface="微軟正黑體" panose="020B0604030504040204" pitchFamily="34" charset="-120"/>
                <a:ea typeface="微軟正黑體" panose="020B0604030504040204" pitchFamily="34" charset="-120"/>
              </a:rPr>
              <a:t>My Key </a:t>
            </a:r>
            <a:r>
              <a:rPr lang="zh-TW" altLang="en-US" dirty="0" smtClean="0">
                <a:latin typeface="微軟正黑體" panose="020B0604030504040204" pitchFamily="34" charset="-120"/>
                <a:ea typeface="微軟正黑體" panose="020B0604030504040204" pitchFamily="34" charset="-120"/>
              </a:rPr>
              <a:t>裡面的 </a:t>
            </a:r>
            <a:r>
              <a:rPr lang="en-US" altLang="zh-TW" dirty="0" smtClean="0">
                <a:latin typeface="微軟正黑體" panose="020B0604030504040204" pitchFamily="34" charset="-120"/>
                <a:ea typeface="微軟正黑體" panose="020B0604030504040204" pitchFamily="34" charset="-120"/>
              </a:rPr>
              <a:t>Active Key</a:t>
            </a:r>
            <a:endParaRPr lang="zh-TW" altLang="en-US" dirty="0">
              <a:latin typeface="微軟正黑體" panose="020B0604030504040204" pitchFamily="34" charset="-120"/>
              <a:ea typeface="微軟正黑體" panose="020B0604030504040204" pitchFamily="34" charset="-120"/>
            </a:endParaRPr>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07" y="2397586"/>
            <a:ext cx="6859099" cy="3394844"/>
          </a:xfrm>
          <a:prstGeom prst="rect">
            <a:avLst/>
          </a:prstGeom>
        </p:spPr>
      </p:pic>
    </p:spTree>
    <p:extLst>
      <p:ext uri="{BB962C8B-B14F-4D97-AF65-F5344CB8AC3E}">
        <p14:creationId xmlns:p14="http://schemas.microsoft.com/office/powerpoint/2010/main" val="75224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510" y="1933637"/>
            <a:ext cx="5713188" cy="4026437"/>
          </a:xfrm>
          <a:prstGeom prst="rect">
            <a:avLst/>
          </a:prstGeom>
        </p:spPr>
      </p:pic>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a:t>
            </a:r>
            <a:r>
              <a:rPr lang="zh-TW" altLang="en-US" cap="none" dirty="0" smtClean="0">
                <a:latin typeface="微軟正黑體" panose="020B0604030504040204" pitchFamily="34" charset="-120"/>
                <a:ea typeface="微軟正黑體" panose="020B0604030504040204" pitchFamily="34" charset="-120"/>
              </a:rPr>
              <a:t>資料 </a:t>
            </a:r>
            <a:r>
              <a:rPr lang="en-US" altLang="zh-TW" cap="none" dirty="0" smtClean="0">
                <a:latin typeface="微軟正黑體" panose="020B0604030504040204" pitchFamily="34" charset="-120"/>
                <a:ea typeface="微軟正黑體" panose="020B0604030504040204" pitchFamily="34" charset="-120"/>
              </a:rPr>
              <a:t>-</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MQTTBox</a:t>
            </a:r>
            <a:endParaRPr lang="zh-TW" altLang="en-US" dirty="0"/>
          </a:p>
        </p:txBody>
      </p:sp>
      <p:sp>
        <p:nvSpPr>
          <p:cNvPr id="6" name="內容版面配置區 5"/>
          <p:cNvSpPr>
            <a:spLocks noGrp="1"/>
          </p:cNvSpPr>
          <p:nvPr>
            <p:ph idx="1"/>
          </p:nvPr>
        </p:nvSpPr>
        <p:spPr>
          <a:xfrm>
            <a:off x="913795" y="2096063"/>
            <a:ext cx="10353762" cy="4339905"/>
          </a:xfrm>
        </p:spPr>
        <p:txBody>
          <a:bodyPr>
            <a:normAutofit/>
          </a:bodyPr>
          <a:lstStyle/>
          <a:p>
            <a:r>
              <a:rPr lang="zh-TW" altLang="en-US" dirty="0" smtClean="0">
                <a:latin typeface="微軟正黑體" panose="020B0604030504040204" pitchFamily="34" charset="-120"/>
                <a:ea typeface="微軟正黑體" panose="020B0604030504040204" pitchFamily="34" charset="-120"/>
              </a:rPr>
              <a:t>連線並顯示</a:t>
            </a:r>
            <a:r>
              <a:rPr lang="en-US" altLang="zh-TW" dirty="0" smtClean="0">
                <a:latin typeface="微軟正黑體" panose="020B0604030504040204" pitchFamily="34" charset="-120"/>
                <a:ea typeface="微軟正黑體" panose="020B0604030504040204" pitchFamily="34" charset="-120"/>
              </a:rPr>
              <a:t>Connected</a:t>
            </a:r>
          </a:p>
          <a:p>
            <a:r>
              <a:rPr lang="zh-TW" altLang="en-US" dirty="0" smtClean="0">
                <a:latin typeface="微軟正黑體" panose="020B0604030504040204" pitchFamily="34" charset="-120"/>
                <a:ea typeface="微軟正黑體" panose="020B0604030504040204" pitchFamily="34" charset="-120"/>
              </a:rPr>
              <a:t>建立一個</a:t>
            </a:r>
            <a:r>
              <a:rPr lang="en-US" altLang="zh-TW" dirty="0" smtClean="0">
                <a:latin typeface="微軟正黑體" panose="020B0604030504040204" pitchFamily="34" charset="-120"/>
                <a:ea typeface="微軟正黑體" panose="020B0604030504040204" pitchFamily="34" charset="-120"/>
              </a:rPr>
              <a:t>Subscriber</a:t>
            </a:r>
          </a:p>
          <a:p>
            <a:pPr lvl="1"/>
            <a:r>
              <a:rPr lang="en-US" altLang="zh-TW" dirty="0">
                <a:latin typeface="微軟正黑體" panose="020B0604030504040204" pitchFamily="34" charset="-120"/>
                <a:ea typeface="微軟正黑體" panose="020B0604030504040204" pitchFamily="34" charset="-120"/>
              </a:rPr>
              <a:t>Topic to </a:t>
            </a:r>
            <a:r>
              <a:rPr lang="en-US" altLang="zh-TW" dirty="0" smtClean="0">
                <a:latin typeface="微軟正黑體" panose="020B0604030504040204" pitchFamily="34" charset="-120"/>
                <a:ea typeface="微軟正黑體" panose="020B0604030504040204" pitchFamily="34" charset="-120"/>
              </a:rPr>
              <a:t>subscribe</a:t>
            </a:r>
          </a:p>
          <a:p>
            <a:r>
              <a:rPr lang="zh-TW" altLang="en-US" dirty="0" smtClean="0">
                <a:latin typeface="微軟正黑體" panose="020B0604030504040204" pitchFamily="34" charset="-120"/>
                <a:ea typeface="微軟正黑體" panose="020B0604030504040204" pitchFamily="34" charset="-120"/>
              </a:rPr>
              <a:t>建立一個</a:t>
            </a:r>
            <a:r>
              <a:rPr lang="en-US" altLang="zh-TW" dirty="0" smtClean="0">
                <a:latin typeface="微軟正黑體" panose="020B0604030504040204" pitchFamily="34" charset="-120"/>
                <a:ea typeface="微軟正黑體" panose="020B0604030504040204" pitchFamily="34" charset="-120"/>
              </a:rPr>
              <a:t>Publish</a:t>
            </a:r>
          </a:p>
          <a:p>
            <a:pPr lvl="1"/>
            <a:r>
              <a:rPr lang="en-US" altLang="zh-TW" dirty="0" smtClean="0">
                <a:latin typeface="微軟正黑體" panose="020B0604030504040204" pitchFamily="34" charset="-120"/>
                <a:ea typeface="微軟正黑體" panose="020B0604030504040204" pitchFamily="34" charset="-120"/>
              </a:rPr>
              <a:t>Topic to publish</a:t>
            </a:r>
          </a:p>
          <a:p>
            <a:pPr lvl="1"/>
            <a:r>
              <a:rPr lang="en-US" altLang="zh-TW" dirty="0" smtClean="0">
                <a:latin typeface="微軟正黑體" panose="020B0604030504040204" pitchFamily="34" charset="-120"/>
                <a:ea typeface="微軟正黑體" panose="020B0604030504040204" pitchFamily="34" charset="-120"/>
              </a:rPr>
              <a:t>Payload </a:t>
            </a:r>
            <a:r>
              <a:rPr lang="zh-TW" altLang="en-US" dirty="0" smtClean="0">
                <a:latin typeface="微軟正黑體" panose="020B0604030504040204" pitchFamily="34" charset="-120"/>
                <a:ea typeface="微軟正黑體" panose="020B0604030504040204" pitchFamily="34" charset="-120"/>
              </a:rPr>
              <a:t>填入測試資料</a:t>
            </a:r>
            <a:endParaRPr lang="en-US" altLang="zh-TW" dirty="0" smtClean="0">
              <a:latin typeface="微軟正黑體" panose="020B0604030504040204" pitchFamily="34" charset="-120"/>
              <a:ea typeface="微軟正黑體" panose="020B0604030504040204" pitchFamily="34" charset="-120"/>
            </a:endParaRPr>
          </a:p>
          <a:p>
            <a:pPr lvl="2"/>
            <a:r>
              <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rPr>
              <a:t>50</a:t>
            </a:r>
            <a:endParaRPr lang="en-US" altLang="zh-TW"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96" y="4928231"/>
            <a:ext cx="3842604" cy="1630653"/>
          </a:xfrm>
          <a:prstGeom prst="rect">
            <a:avLst/>
          </a:prstGeom>
          <a:solidFill>
            <a:srgbClr val="FFFFFF">
              <a:shade val="85000"/>
            </a:srgbClr>
          </a:solidFill>
          <a:ln w="28575"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454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9035" y="1739466"/>
            <a:ext cx="5713188" cy="4026437"/>
          </a:xfrm>
          <a:prstGeom prst="rect">
            <a:avLst/>
          </a:prstGeom>
        </p:spPr>
      </p:pic>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上傳</a:t>
            </a:r>
            <a:r>
              <a:rPr lang="zh-TW" altLang="en-US" cap="none" dirty="0" smtClean="0">
                <a:latin typeface="微軟正黑體" panose="020B0604030504040204" pitchFamily="34" charset="-120"/>
                <a:ea typeface="微軟正黑體" panose="020B0604030504040204" pitchFamily="34" charset="-120"/>
              </a:rPr>
              <a:t>資料 </a:t>
            </a:r>
            <a:r>
              <a:rPr lang="en-US" altLang="zh-TW" cap="none" dirty="0" smtClean="0">
                <a:latin typeface="微軟正黑體" panose="020B0604030504040204" pitchFamily="34" charset="-120"/>
                <a:ea typeface="微軟正黑體" panose="020B0604030504040204" pitchFamily="34" charset="-120"/>
              </a:rPr>
              <a:t>-</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MQTTBox</a:t>
            </a:r>
            <a:endParaRPr lang="zh-TW" altLang="en-US" dirty="0"/>
          </a:p>
        </p:txBody>
      </p:sp>
      <p:sp>
        <p:nvSpPr>
          <p:cNvPr id="6" name="內容版面配置區 5"/>
          <p:cNvSpPr>
            <a:spLocks noGrp="1"/>
          </p:cNvSpPr>
          <p:nvPr>
            <p:ph idx="1"/>
          </p:nvPr>
        </p:nvSpPr>
        <p:spPr>
          <a:xfrm>
            <a:off x="913795" y="2096063"/>
            <a:ext cx="10353762" cy="4339905"/>
          </a:xfrm>
        </p:spPr>
        <p:txBody>
          <a:bodyPr>
            <a:normAutofit/>
          </a:bodyPr>
          <a:lstStyle/>
          <a:p>
            <a:r>
              <a:rPr lang="en-US" altLang="zh-TW" dirty="0">
                <a:latin typeface="微軟正黑體" panose="020B0604030504040204" pitchFamily="34" charset="-120"/>
                <a:ea typeface="微軟正黑體" panose="020B0604030504040204" pitchFamily="34" charset="-120"/>
              </a:rPr>
              <a:t>Publish </a:t>
            </a:r>
            <a:r>
              <a:rPr lang="zh-TW" altLang="en-US" dirty="0">
                <a:latin typeface="微軟正黑體" panose="020B0604030504040204" pitchFamily="34" charset="-120"/>
                <a:ea typeface="微軟正黑體" panose="020B0604030504040204" pitchFamily="34" charset="-120"/>
              </a:rPr>
              <a:t>上去的東西</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會出現在右邊</a:t>
            </a:r>
            <a:r>
              <a:rPr lang="en-US" altLang="zh-TW" dirty="0">
                <a:latin typeface="微軟正黑體" panose="020B0604030504040204" pitchFamily="34" charset="-120"/>
                <a:ea typeface="微軟正黑體" panose="020B0604030504040204" pitchFamily="34" charset="-120"/>
              </a:rPr>
              <a:t>Subscriber</a:t>
            </a:r>
          </a:p>
          <a:p>
            <a:pPr lvl="1"/>
            <a:r>
              <a:rPr lang="zh-TW" altLang="en-US" dirty="0">
                <a:latin typeface="微軟正黑體" panose="020B0604030504040204" pitchFamily="34" charset="-120"/>
                <a:ea typeface="微軟正黑體" panose="020B0604030504040204" pitchFamily="34" charset="-120"/>
              </a:rPr>
              <a:t>也會出現在網站的</a:t>
            </a:r>
            <a:r>
              <a:rPr lang="en-US" altLang="zh-TW" dirty="0">
                <a:latin typeface="微軟正黑體" panose="020B0604030504040204" pitchFamily="34" charset="-120"/>
                <a:ea typeface="微軟正黑體" panose="020B0604030504040204" pitchFamily="34" charset="-120"/>
              </a:rPr>
              <a:t>Data</a:t>
            </a:r>
          </a:p>
          <a:p>
            <a:r>
              <a:rPr lang="zh-TW" altLang="en-US" dirty="0" smtClean="0">
                <a:latin typeface="微軟正黑體" panose="020B0604030504040204" pitchFamily="34" charset="-120"/>
                <a:ea typeface="微軟正黑體" panose="020B0604030504040204" pitchFamily="34" charset="-120"/>
              </a:rPr>
              <a:t>以上都有出現，表示成功了</a:t>
            </a:r>
            <a:endParaRPr lang="en-US" altLang="zh-TW" dirty="0" smtClean="0">
              <a:latin typeface="微軟正黑體" panose="020B0604030504040204" pitchFamily="34" charset="-120"/>
              <a:ea typeface="微軟正黑體" panose="020B0604030504040204" pitchFamily="34" charset="-120"/>
            </a:endParaRPr>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469" y="4239486"/>
            <a:ext cx="2310000" cy="2500312"/>
          </a:xfrm>
          <a:prstGeom prst="rect">
            <a:avLst/>
          </a:prstGeom>
          <a:ln w="38100">
            <a:solidFill>
              <a:srgbClr val="FF0000"/>
            </a:solidFill>
          </a:ln>
        </p:spPr>
      </p:pic>
    </p:spTree>
    <p:extLst>
      <p:ext uri="{BB962C8B-B14F-4D97-AF65-F5344CB8AC3E}">
        <p14:creationId xmlns:p14="http://schemas.microsoft.com/office/powerpoint/2010/main" val="2535429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大綱 </a:t>
            </a:r>
            <a:r>
              <a:rPr lang="en-US" altLang="zh-TW"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Overview</a:t>
            </a:r>
            <a:endPar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913795" y="2096064"/>
            <a:ext cx="3082472" cy="3695136"/>
          </a:xfrm>
        </p:spPr>
        <p:txBody>
          <a:bodyPr>
            <a:normAutofit/>
          </a:bodyPr>
          <a:lstStyle/>
          <a:p>
            <a:pPr marL="0" indent="0">
              <a:buNone/>
            </a:pPr>
            <a:r>
              <a:rPr lang="en-US" altLang="zh-TW" b="1" dirty="0">
                <a:latin typeface="微軟正黑體" panose="020B0604030504040204" pitchFamily="34" charset="-120"/>
                <a:ea typeface="微軟正黑體" panose="020B0604030504040204" pitchFamily="34" charset="-120"/>
              </a:rPr>
              <a:t>1. </a:t>
            </a:r>
            <a:r>
              <a:rPr lang="en-US" altLang="zh-TW" b="1" dirty="0" err="1">
                <a:latin typeface="微軟正黑體" panose="020B0604030504040204" pitchFamily="34" charset="-120"/>
                <a:ea typeface="微軟正黑體" panose="020B0604030504040204" pitchFamily="34" charset="-120"/>
              </a:rPr>
              <a:t>IoT</a:t>
            </a: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平台架構</a:t>
            </a:r>
          </a:p>
          <a:p>
            <a:pPr marL="0" indent="0">
              <a:buNone/>
            </a:pPr>
            <a:endParaRPr lang="en-US" altLang="zh-TW" b="1" dirty="0" smtClean="0">
              <a:latin typeface="微軟正黑體" panose="020B0604030504040204" pitchFamily="34" charset="-120"/>
              <a:ea typeface="微軟正黑體" panose="020B0604030504040204" pitchFamily="34" charset="-120"/>
            </a:endParaRPr>
          </a:p>
          <a:p>
            <a:pPr marL="0" indent="0">
              <a:buNone/>
            </a:pPr>
            <a:r>
              <a:rPr lang="en-US" altLang="zh-TW" b="1" dirty="0" smtClean="0">
                <a:latin typeface="微軟正黑體" panose="020B0604030504040204" pitchFamily="34" charset="-120"/>
                <a:ea typeface="微軟正黑體" panose="020B0604030504040204" pitchFamily="34" charset="-120"/>
              </a:rPr>
              <a:t>2</a:t>
            </a:r>
            <a:r>
              <a:rPr lang="en-US" altLang="zh-TW" b="1" dirty="0">
                <a:latin typeface="微軟正黑體" panose="020B0604030504040204" pitchFamily="34" charset="-120"/>
                <a:ea typeface="微軟正黑體" panose="020B0604030504040204" pitchFamily="34" charset="-120"/>
              </a:rPr>
              <a:t>. </a:t>
            </a:r>
            <a:r>
              <a:rPr lang="en-US" altLang="zh-TW" b="1" dirty="0" err="1">
                <a:latin typeface="微軟正黑體" panose="020B0604030504040204" pitchFamily="34" charset="-120"/>
                <a:ea typeface="微軟正黑體" panose="020B0604030504040204" pitchFamily="34" charset="-120"/>
              </a:rPr>
              <a:t>Adafruit</a:t>
            </a: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服務介紹</a:t>
            </a:r>
          </a:p>
          <a:p>
            <a:pPr lvl="1"/>
            <a:r>
              <a:rPr lang="en-US" altLang="zh-TW" dirty="0" err="1" smtClean="0">
                <a:latin typeface="微軟正黑體" panose="020B0604030504040204" pitchFamily="34" charset="-120"/>
                <a:ea typeface="微軟正黑體" panose="020B0604030504040204" pitchFamily="34" charset="-120"/>
              </a:rPr>
              <a:t>Paas</a:t>
            </a:r>
            <a:r>
              <a:rPr lang="en-US" altLang="zh-TW"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服務</a:t>
            </a:r>
          </a:p>
          <a:p>
            <a:pPr lvl="1"/>
            <a:r>
              <a:rPr lang="zh-TW" altLang="en-US" dirty="0" smtClean="0">
                <a:latin typeface="微軟正黑體" panose="020B0604030504040204" pitchFamily="34" charset="-120"/>
                <a:ea typeface="微軟正黑體" panose="020B0604030504040204" pitchFamily="34" charset="-120"/>
              </a:rPr>
              <a:t>免費</a:t>
            </a:r>
            <a:r>
              <a:rPr lang="zh-TW" altLang="en-US" dirty="0">
                <a:latin typeface="微軟正黑體" panose="020B0604030504040204" pitchFamily="34" charset="-120"/>
                <a:ea typeface="微軟正黑體" panose="020B0604030504040204" pitchFamily="34" charset="-120"/>
              </a:rPr>
              <a:t>帳號</a:t>
            </a:r>
          </a:p>
          <a:p>
            <a:pPr lvl="1"/>
            <a:r>
              <a:rPr lang="zh-TW" altLang="en-US" dirty="0" smtClean="0">
                <a:latin typeface="微軟正黑體" panose="020B0604030504040204" pitchFamily="34" charset="-120"/>
                <a:ea typeface="微軟正黑體" panose="020B0604030504040204" pitchFamily="34" charset="-120"/>
              </a:rPr>
              <a:t>建立</a:t>
            </a:r>
            <a:r>
              <a:rPr lang="zh-TW" altLang="en-US" dirty="0">
                <a:latin typeface="微軟正黑體" panose="020B0604030504040204" pitchFamily="34" charset="-120"/>
                <a:ea typeface="微軟正黑體" panose="020B0604030504040204" pitchFamily="34" charset="-120"/>
              </a:rPr>
              <a:t>裝置</a:t>
            </a:r>
          </a:p>
          <a:p>
            <a:pPr lvl="1"/>
            <a:r>
              <a:rPr lang="zh-TW" altLang="en-US" dirty="0" smtClean="0">
                <a:latin typeface="微軟正黑體" panose="020B0604030504040204" pitchFamily="34" charset="-120"/>
                <a:ea typeface="微軟正黑體" panose="020B0604030504040204" pitchFamily="34" charset="-120"/>
              </a:rPr>
              <a:t>上</a:t>
            </a:r>
            <a:r>
              <a:rPr lang="zh-TW" altLang="en-US" dirty="0">
                <a:latin typeface="微軟正黑體" panose="020B0604030504040204" pitchFamily="34" charset="-120"/>
                <a:ea typeface="微軟正黑體" panose="020B0604030504040204" pitchFamily="34" charset="-120"/>
              </a:rPr>
              <a:t>傳資料</a:t>
            </a:r>
          </a:p>
          <a:p>
            <a:pPr lvl="1"/>
            <a:r>
              <a:rPr lang="en-US" altLang="zh-TW" dirty="0" smtClean="0">
                <a:latin typeface="微軟正黑體" panose="020B0604030504040204" pitchFamily="34" charset="-120"/>
                <a:ea typeface="微軟正黑體" panose="020B0604030504040204" pitchFamily="34" charset="-120"/>
              </a:rPr>
              <a:t>Dashboard</a:t>
            </a:r>
            <a:endParaRPr lang="en-US" altLang="zh-TW" dirty="0">
              <a:latin typeface="微軟正黑體" panose="020B0604030504040204" pitchFamily="34" charset="-120"/>
              <a:ea typeface="微軟正黑體" panose="020B0604030504040204" pitchFamily="34" charset="-120"/>
            </a:endParaRPr>
          </a:p>
        </p:txBody>
      </p:sp>
      <p:sp>
        <p:nvSpPr>
          <p:cNvPr id="4" name="矩形 3"/>
          <p:cNvSpPr/>
          <p:nvPr/>
        </p:nvSpPr>
        <p:spPr>
          <a:xfrm>
            <a:off x="3996267" y="2096064"/>
            <a:ext cx="4402667" cy="1938992"/>
          </a:xfrm>
          <a:prstGeom prst="rect">
            <a:avLst/>
          </a:prstGeom>
        </p:spPr>
        <p:txBody>
          <a:bodyPr wrap="square">
            <a:spAutoFit/>
          </a:bodyPr>
          <a:lstStyle/>
          <a:p>
            <a:r>
              <a:rPr lang="en-US" altLang="zh-TW" sz="2000" b="1" dirty="0" smtClean="0">
                <a:latin typeface="微軟正黑體" panose="020B0604030504040204" pitchFamily="34" charset="-120"/>
                <a:ea typeface="微軟正黑體" panose="020B0604030504040204" pitchFamily="34" charset="-120"/>
              </a:rPr>
              <a:t>3. Python</a:t>
            </a:r>
            <a:r>
              <a:rPr lang="zh-TW" altLang="en-US" sz="2000" b="1" dirty="0" smtClean="0">
                <a:latin typeface="微軟正黑體" panose="020B0604030504040204" pitchFamily="34" charset="-120"/>
                <a:ea typeface="微軟正黑體" panose="020B0604030504040204" pitchFamily="34" charset="-120"/>
              </a:rPr>
              <a:t>模擬物聯網裝置</a:t>
            </a:r>
          </a:p>
          <a:p>
            <a:pPr marL="742950" lvl="1"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環境建置</a:t>
            </a:r>
            <a:r>
              <a:rPr lang="en-US" altLang="zh-TW" sz="2000" dirty="0" smtClean="0">
                <a:latin typeface="微軟正黑體" panose="020B0604030504040204" pitchFamily="34" charset="-120"/>
                <a:ea typeface="微軟正黑體" panose="020B0604030504040204" pitchFamily="34" charset="-120"/>
              </a:rPr>
              <a:t>(Google </a:t>
            </a:r>
            <a:r>
              <a:rPr lang="en-US" altLang="zh-TW" sz="2000" dirty="0" err="1" smtClean="0">
                <a:latin typeface="微軟正黑體" panose="020B0604030504040204" pitchFamily="34" charset="-120"/>
                <a:ea typeface="微軟正黑體" panose="020B0604030504040204" pitchFamily="34" charset="-120"/>
              </a:rPr>
              <a:t>Colab</a:t>
            </a:r>
            <a:r>
              <a:rPr lang="en-US" altLang="zh-TW" sz="2000" dirty="0" smtClean="0">
                <a:latin typeface="微軟正黑體" panose="020B0604030504040204" pitchFamily="34" charset="-120"/>
                <a:ea typeface="微軟正黑體" panose="020B0604030504040204" pitchFamily="34" charset="-120"/>
              </a:rPr>
              <a:t>)</a:t>
            </a:r>
          </a:p>
          <a:p>
            <a:pPr marL="742950" lvl="1" indent="-285750">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AWS </a:t>
            </a:r>
            <a:r>
              <a:rPr lang="en-US" altLang="zh-TW" sz="2000" dirty="0" err="1" smtClean="0">
                <a:latin typeface="微軟正黑體" panose="020B0604030504040204" pitchFamily="34" charset="-120"/>
                <a:ea typeface="微軟正黑體" panose="020B0604030504040204" pitchFamily="34" charset="-120"/>
              </a:rPr>
              <a:t>Mqtt</a:t>
            </a:r>
            <a:r>
              <a:rPr lang="en-US" altLang="zh-TW" sz="2000" dirty="0" smtClean="0">
                <a:latin typeface="微軟正黑體" panose="020B0604030504040204" pitchFamily="34" charset="-120"/>
                <a:ea typeface="微軟正黑體" panose="020B0604030504040204" pitchFamily="34" charset="-120"/>
              </a:rPr>
              <a:t> broker</a:t>
            </a:r>
            <a:r>
              <a:rPr lang="zh-TW" altLang="en-US" sz="2000" dirty="0" smtClean="0">
                <a:latin typeface="微軟正黑體" panose="020B0604030504040204" pitchFamily="34" charset="-120"/>
                <a:ea typeface="微軟正黑體" panose="020B0604030504040204" pitchFamily="34" charset="-120"/>
              </a:rPr>
              <a:t>建置</a:t>
            </a:r>
          </a:p>
          <a:p>
            <a:pPr marL="742950" lvl="1"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建立連線</a:t>
            </a:r>
          </a:p>
          <a:p>
            <a:pPr marL="742950" lvl="1"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上傳資料</a:t>
            </a:r>
          </a:p>
          <a:p>
            <a:pPr marL="742950" lvl="1" indent="-285750">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模擬資料</a:t>
            </a:r>
          </a:p>
        </p:txBody>
      </p:sp>
      <p:sp>
        <p:nvSpPr>
          <p:cNvPr id="5" name="矩形 4"/>
          <p:cNvSpPr/>
          <p:nvPr/>
        </p:nvSpPr>
        <p:spPr>
          <a:xfrm>
            <a:off x="8219556" y="2096064"/>
            <a:ext cx="3048000" cy="1631216"/>
          </a:xfrm>
          <a:prstGeom prst="rect">
            <a:avLst/>
          </a:prstGeom>
        </p:spPr>
        <p:txBody>
          <a:bodyPr wrap="square">
            <a:spAutoFit/>
          </a:bodyPr>
          <a:lstStyle/>
          <a:p>
            <a:r>
              <a:rPr lang="en-US" altLang="zh-TW" sz="2000" b="1" dirty="0" smtClean="0">
                <a:latin typeface="微軟正黑體" panose="020B0604030504040204" pitchFamily="34" charset="-120"/>
                <a:ea typeface="微軟正黑體" panose="020B0604030504040204" pitchFamily="34" charset="-120"/>
              </a:rPr>
              <a:t>4. </a:t>
            </a:r>
            <a:r>
              <a:rPr lang="zh-TW" altLang="en-US" sz="2000" b="1" dirty="0" smtClean="0">
                <a:latin typeface="微軟正黑體" panose="020B0604030504040204" pitchFamily="34" charset="-120"/>
                <a:ea typeface="微軟正黑體" panose="020B0604030504040204" pitchFamily="34" charset="-120"/>
              </a:rPr>
              <a:t>硬體應用</a:t>
            </a:r>
            <a:endParaRPr lang="en-US" altLang="zh-TW" sz="2000" b="1"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Arduino</a:t>
            </a:r>
            <a:r>
              <a:rPr lang="zh-TW" altLang="en-US" sz="2000" dirty="0" smtClean="0">
                <a:latin typeface="微軟正黑體" panose="020B0604030504040204" pitchFamily="34" charset="-120"/>
                <a:ea typeface="微軟正黑體" panose="020B0604030504040204" pitchFamily="34" charset="-120"/>
              </a:rPr>
              <a:t>裝置</a:t>
            </a:r>
          </a:p>
          <a:p>
            <a:pPr marL="742950" lvl="1" indent="-285750">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ESP32</a:t>
            </a:r>
            <a:r>
              <a:rPr lang="zh-TW" altLang="en-US" sz="2000" dirty="0" smtClean="0">
                <a:latin typeface="微軟正黑體" panose="020B0604030504040204" pitchFamily="34" charset="-120"/>
                <a:ea typeface="微軟正黑體" panose="020B0604030504040204" pitchFamily="34" charset="-120"/>
              </a:rPr>
              <a:t>裝置</a:t>
            </a:r>
          </a:p>
          <a:p>
            <a:endParaRPr lang="en-US" altLang="zh-TW" sz="2000" dirty="0">
              <a:latin typeface="微軟正黑體" panose="020B0604030504040204" pitchFamily="34" charset="-120"/>
              <a:ea typeface="微軟正黑體" panose="020B0604030504040204" pitchFamily="34" charset="-120"/>
            </a:endParaRPr>
          </a:p>
          <a:p>
            <a:r>
              <a:rPr lang="en-US" altLang="zh-TW" sz="2000" b="1" dirty="0" smtClean="0">
                <a:latin typeface="微軟正黑體" panose="020B0604030504040204" pitchFamily="34" charset="-120"/>
                <a:ea typeface="微軟正黑體" panose="020B0604030504040204" pitchFamily="34" charset="-120"/>
              </a:rPr>
              <a:t>5. </a:t>
            </a:r>
            <a:r>
              <a:rPr lang="zh-TW" altLang="en-US" sz="2000" b="1" dirty="0" smtClean="0">
                <a:latin typeface="微軟正黑體" panose="020B0604030504040204" pitchFamily="34" charset="-120"/>
                <a:ea typeface="微軟正黑體" panose="020B0604030504040204" pitchFamily="34" charset="-120"/>
              </a:rPr>
              <a:t>問題與討論</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05983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pPr marL="0" indent="0">
              <a:buNone/>
            </a:pPr>
            <a:r>
              <a:rPr lang="en-US" altLang="zh-TW" dirty="0" smtClean="0">
                <a:latin typeface="微軟正黑體" panose="020B0604030504040204" pitchFamily="34" charset="-120"/>
                <a:ea typeface="微軟正黑體" panose="020B0604030504040204" pitchFamily="34" charset="-120"/>
              </a:rPr>
              <a:t>IO &gt; Dashboards &gt; view All</a:t>
            </a:r>
          </a:p>
          <a:p>
            <a:r>
              <a:rPr lang="en-US" altLang="zh-TW" dirty="0" smtClean="0">
                <a:latin typeface="微軟正黑體" panose="020B0604030504040204" pitchFamily="34" charset="-120"/>
                <a:ea typeface="微軟正黑體" panose="020B0604030504040204" pitchFamily="34" charset="-120"/>
              </a:rPr>
              <a:t>New Dashboard(</a:t>
            </a:r>
            <a:r>
              <a:rPr lang="zh-TW" altLang="en-US" dirty="0" smtClean="0">
                <a:latin typeface="微軟正黑體" panose="020B0604030504040204" pitchFamily="34" charset="-120"/>
                <a:ea typeface="微軟正黑體" panose="020B0604030504040204" pitchFamily="34" charset="-120"/>
              </a:rPr>
              <a:t>新增</a:t>
            </a:r>
            <a:r>
              <a:rPr lang="en-US" altLang="zh-TW" dirty="0" smtClean="0">
                <a:latin typeface="微軟正黑體" panose="020B0604030504040204" pitchFamily="34" charset="-120"/>
                <a:ea typeface="微軟正黑體" panose="020B0604030504040204" pitchFamily="34" charset="-120"/>
              </a:rPr>
              <a:t>)</a:t>
            </a:r>
          </a:p>
          <a:p>
            <a:pPr lvl="1"/>
            <a:r>
              <a:rPr lang="en-US" altLang="zh-TW" dirty="0" smtClean="0">
                <a:latin typeface="微軟正黑體" panose="020B0604030504040204" pitchFamily="34" charset="-120"/>
                <a:ea typeface="微軟正黑體" panose="020B0604030504040204" pitchFamily="34" charset="-120"/>
              </a:rPr>
              <a:t>Name: Home</a:t>
            </a:r>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325" y="3553191"/>
            <a:ext cx="9648825" cy="3057525"/>
          </a:xfrm>
          <a:prstGeom prst="rect">
            <a:avLst/>
          </a:prstGeom>
        </p:spPr>
      </p:pic>
    </p:spTree>
    <p:extLst>
      <p:ext uri="{BB962C8B-B14F-4D97-AF65-F5344CB8AC3E}">
        <p14:creationId xmlns:p14="http://schemas.microsoft.com/office/powerpoint/2010/main" val="854568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建立區塊</a:t>
            </a:r>
            <a:r>
              <a:rPr lang="en-US" altLang="zh-TW" dirty="0" smtClean="0">
                <a:latin typeface="微軟正黑體" panose="020B0604030504040204" pitchFamily="34" charset="-120"/>
                <a:ea typeface="微軟正黑體" panose="020B0604030504040204" pitchFamily="34" charset="-120"/>
              </a:rPr>
              <a:t>(Create New Block)</a:t>
            </a:r>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318" y="2960720"/>
            <a:ext cx="6924137" cy="3285224"/>
          </a:xfrm>
          <a:prstGeom prst="rect">
            <a:avLst/>
          </a:prstGeom>
        </p:spPr>
      </p:pic>
    </p:spTree>
    <p:extLst>
      <p:ext uri="{BB962C8B-B14F-4D97-AF65-F5344CB8AC3E}">
        <p14:creationId xmlns:p14="http://schemas.microsoft.com/office/powerpoint/2010/main" val="2410788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勾</a:t>
            </a:r>
            <a:r>
              <a:rPr lang="zh-TW" altLang="en-US" dirty="0" smtClean="0">
                <a:latin typeface="微軟正黑體" panose="020B0604030504040204" pitchFamily="34" charset="-120"/>
                <a:ea typeface="微軟正黑體" panose="020B0604030504040204" pitchFamily="34" charset="-120"/>
              </a:rPr>
              <a:t>選資料</a:t>
            </a:r>
            <a:endParaRPr lang="en-US" altLang="zh-TW" dirty="0" smtClean="0">
              <a:effectLst/>
              <a:latin typeface="微軟正黑體" panose="020B0604030504040204" pitchFamily="34" charset="-120"/>
              <a:ea typeface="微軟正黑體" panose="020B0604030504040204" pitchFamily="34" charset="-120"/>
            </a:endParaRPr>
          </a:p>
          <a:p>
            <a:pPr lvl="1"/>
            <a:r>
              <a:rPr lang="en-US" altLang="zh-TW" dirty="0" smtClean="0">
                <a:effectLst/>
                <a:latin typeface="微軟正黑體" panose="020B0604030504040204" pitchFamily="34" charset="-120"/>
                <a:ea typeface="微軟正黑體" panose="020B0604030504040204" pitchFamily="34" charset="-120"/>
              </a:rPr>
              <a:t>Home – Temp</a:t>
            </a:r>
          </a:p>
          <a:p>
            <a:pPr lvl="1"/>
            <a:r>
              <a:rPr lang="en-US" altLang="zh-TW" dirty="0" smtClean="0">
                <a:effectLst/>
                <a:latin typeface="微軟正黑體" panose="020B0604030504040204" pitchFamily="34" charset="-120"/>
                <a:ea typeface="微軟正黑體" panose="020B0604030504040204" pitchFamily="34" charset="-120"/>
              </a:rPr>
              <a:t>Home – </a:t>
            </a:r>
            <a:r>
              <a:rPr lang="en-US" altLang="zh-TW" dirty="0" err="1" smtClean="0">
                <a:effectLst/>
                <a:latin typeface="微軟正黑體" panose="020B0604030504040204" pitchFamily="34" charset="-120"/>
                <a:ea typeface="微軟正黑體" panose="020B0604030504040204" pitchFamily="34" charset="-120"/>
              </a:rPr>
              <a:t>Humi</a:t>
            </a:r>
            <a:endParaRPr lang="en-US" altLang="zh-TW" dirty="0" smtClean="0">
              <a:effectLst/>
              <a:latin typeface="微軟正黑體" panose="020B0604030504040204" pitchFamily="34" charset="-120"/>
              <a:ea typeface="微軟正黑體" panose="020B0604030504040204" pitchFamily="34" charset="-120"/>
            </a:endParaRPr>
          </a:p>
          <a:p>
            <a:pPr lvl="1"/>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681" y="1935921"/>
            <a:ext cx="5224097" cy="4693732"/>
          </a:xfrm>
          <a:prstGeom prst="rect">
            <a:avLst/>
          </a:prstGeom>
        </p:spPr>
      </p:pic>
    </p:spTree>
    <p:extLst>
      <p:ext uri="{BB962C8B-B14F-4D97-AF65-F5344CB8AC3E}">
        <p14:creationId xmlns:p14="http://schemas.microsoft.com/office/powerpoint/2010/main" val="341593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設定名稱、資料顯示範圍</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時間</a:t>
            </a:r>
            <a:r>
              <a:rPr lang="en-US" altLang="zh-TW" dirty="0" smtClean="0">
                <a:latin typeface="微軟正黑體" panose="020B0604030504040204" pitchFamily="34" charset="-120"/>
                <a:ea typeface="微軟正黑體" panose="020B0604030504040204" pitchFamily="34" charset="-120"/>
              </a:rPr>
              <a:t>)</a:t>
            </a: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976" y="2096064"/>
            <a:ext cx="5040000" cy="3922854"/>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976" y="6145438"/>
            <a:ext cx="5040000" cy="449302"/>
          </a:xfrm>
          <a:prstGeom prst="rect">
            <a:avLst/>
          </a:prstGeom>
        </p:spPr>
      </p:pic>
    </p:spTree>
    <p:extLst>
      <p:ext uri="{BB962C8B-B14F-4D97-AF65-F5344CB8AC3E}">
        <p14:creationId xmlns:p14="http://schemas.microsoft.com/office/powerpoint/2010/main" val="2727699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把</a:t>
            </a:r>
            <a:r>
              <a:rPr lang="en-US" altLang="zh-TW" dirty="0" smtClean="0">
                <a:latin typeface="微軟正黑體" panose="020B0604030504040204" pitchFamily="34" charset="-120"/>
                <a:ea typeface="微軟正黑體" panose="020B0604030504040204" pitchFamily="34" charset="-120"/>
              </a:rPr>
              <a:t>Block</a:t>
            </a:r>
            <a:r>
              <a:rPr lang="zh-TW" altLang="en-US" dirty="0" smtClean="0">
                <a:latin typeface="微軟正黑體" panose="020B0604030504040204" pitchFamily="34" charset="-120"/>
                <a:ea typeface="微軟正黑體" panose="020B0604030504040204" pitchFamily="34" charset="-120"/>
              </a:rPr>
              <a:t>拉到適當大小，儲存後即完成</a:t>
            </a:r>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847" y="3090862"/>
            <a:ext cx="9515475" cy="3419475"/>
          </a:xfrm>
          <a:prstGeom prst="rect">
            <a:avLst/>
          </a:prstGeom>
        </p:spPr>
      </p:pic>
    </p:spTree>
    <p:extLst>
      <p:ext uri="{BB962C8B-B14F-4D97-AF65-F5344CB8AC3E}">
        <p14:creationId xmlns:p14="http://schemas.microsoft.com/office/powerpoint/2010/main" val="3163826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Dashboard</a:t>
            </a:r>
            <a:endParaRPr lang="zh-TW" altLang="en-US" dirty="0"/>
          </a:p>
        </p:txBody>
      </p:sp>
      <p:sp>
        <p:nvSpPr>
          <p:cNvPr id="2" name="內容版面配置區 1"/>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設定成自己喜歡的</a:t>
            </a:r>
            <a:r>
              <a:rPr lang="en-US" altLang="zh-TW" dirty="0" smtClean="0">
                <a:latin typeface="微軟正黑體" panose="020B0604030504040204" pitchFamily="34" charset="-120"/>
                <a:ea typeface="微軟正黑體" panose="020B0604030504040204" pitchFamily="34" charset="-120"/>
              </a:rPr>
              <a:t>Dashboard</a:t>
            </a:r>
            <a:endParaRPr lang="zh-TW" altLang="en-US"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785" y="2096064"/>
            <a:ext cx="6555149" cy="4411245"/>
          </a:xfrm>
          <a:prstGeom prst="rect">
            <a:avLst/>
          </a:prstGeom>
        </p:spPr>
      </p:pic>
    </p:spTree>
    <p:extLst>
      <p:ext uri="{BB962C8B-B14F-4D97-AF65-F5344CB8AC3E}">
        <p14:creationId xmlns:p14="http://schemas.microsoft.com/office/powerpoint/2010/main" val="1555611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dirty="0">
                <a:latin typeface="微軟正黑體" panose="020B0604030504040204" pitchFamily="34" charset="-120"/>
                <a:ea typeface="微軟正黑體" panose="020B0604030504040204" pitchFamily="34" charset="-120"/>
              </a:rPr>
              <a:t>模擬物聯網裝置</a:t>
            </a:r>
          </a:p>
        </p:txBody>
      </p:sp>
      <p:sp>
        <p:nvSpPr>
          <p:cNvPr id="3" name="內容版面配置區 2"/>
          <p:cNvSpPr>
            <a:spLocks noGrp="1"/>
          </p:cNvSpPr>
          <p:nvPr>
            <p:ph idx="1"/>
          </p:nvPr>
        </p:nvSpPr>
        <p:spPr/>
        <p:txBody>
          <a:bodyPr/>
          <a:lstStyle/>
          <a:p>
            <a:r>
              <a:rPr lang="zh-TW" altLang="en-US" dirty="0" smtClean="0"/>
              <a:t>透過</a:t>
            </a:r>
            <a:r>
              <a:rPr lang="en-US" altLang="zh-TW" dirty="0" smtClean="0"/>
              <a:t>Google </a:t>
            </a:r>
            <a:r>
              <a:rPr lang="en-US" altLang="zh-TW" dirty="0" err="1" smtClean="0"/>
              <a:t>Colab</a:t>
            </a:r>
            <a:r>
              <a:rPr lang="en-US" altLang="zh-TW" dirty="0" smtClean="0"/>
              <a:t> </a:t>
            </a:r>
            <a:r>
              <a:rPr lang="zh-TW" altLang="en-US" dirty="0" smtClean="0"/>
              <a:t>模擬物聯網裝置</a:t>
            </a:r>
            <a:endParaRPr lang="en-US" altLang="zh-TW" dirty="0" smtClean="0"/>
          </a:p>
          <a:p>
            <a:r>
              <a:rPr lang="en-US" altLang="zh-TW" dirty="0" smtClean="0"/>
              <a:t>Linux Server </a:t>
            </a:r>
            <a:r>
              <a:rPr lang="zh-TW" altLang="en-US" dirty="0" smtClean="0"/>
              <a:t>架設 </a:t>
            </a:r>
            <a:r>
              <a:rPr lang="en-US" altLang="zh-TW" dirty="0" smtClean="0"/>
              <a:t>MQTT</a:t>
            </a:r>
            <a:r>
              <a:rPr lang="zh-TW" altLang="en-US" dirty="0" smtClean="0"/>
              <a:t> </a:t>
            </a:r>
            <a:r>
              <a:rPr lang="en-US" altLang="zh-TW" dirty="0" smtClean="0"/>
              <a:t>Server</a:t>
            </a:r>
          </a:p>
          <a:p>
            <a:r>
              <a:rPr lang="en-US" altLang="zh-TW" dirty="0" smtClean="0"/>
              <a:t>Python </a:t>
            </a:r>
            <a:r>
              <a:rPr lang="zh-TW" altLang="en-US" dirty="0"/>
              <a:t>上</a:t>
            </a:r>
            <a:r>
              <a:rPr lang="zh-TW" altLang="en-US" dirty="0" smtClean="0"/>
              <a:t>傳模擬資料到</a:t>
            </a:r>
            <a:r>
              <a:rPr lang="en-US" altLang="zh-TW" dirty="0" smtClean="0"/>
              <a:t>MQTT Server</a:t>
            </a:r>
            <a:endParaRPr lang="zh-TW" altLang="en-US" dirty="0"/>
          </a:p>
        </p:txBody>
      </p:sp>
      <p:sp>
        <p:nvSpPr>
          <p:cNvPr id="4" name="矩形 3"/>
          <p:cNvSpPr/>
          <p:nvPr/>
        </p:nvSpPr>
        <p:spPr>
          <a:xfrm>
            <a:off x="11530026"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3</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48882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sp>
        <p:nvSpPr>
          <p:cNvPr id="3" name="內容版面配置區 2"/>
          <p:cNvSpPr>
            <a:spLocks noGrp="1"/>
          </p:cNvSpPr>
          <p:nvPr>
            <p:ph idx="1"/>
          </p:nvPr>
        </p:nvSpPr>
        <p:spPr/>
        <p:txBody>
          <a:bodyPr/>
          <a:lstStyle/>
          <a:p>
            <a:r>
              <a:rPr lang="en-US" altLang="zh-TW" dirty="0">
                <a:hlinkClick r:id="rId2"/>
              </a:rPr>
              <a:t>https://colab.research.google.com</a:t>
            </a:r>
            <a:r>
              <a:rPr lang="en-US" altLang="zh-TW" dirty="0" smtClean="0">
                <a:hlinkClick r:id="rId2"/>
              </a:rPr>
              <a:t>/</a:t>
            </a:r>
            <a:endParaRPr lang="en-US" altLang="zh-TW" dirty="0" smtClean="0"/>
          </a:p>
          <a:p>
            <a:r>
              <a:rPr lang="zh-TW" altLang="en-US" dirty="0" smtClean="0"/>
              <a:t>註冊</a:t>
            </a:r>
            <a:r>
              <a:rPr lang="en-US" altLang="zh-TW" dirty="0" smtClean="0"/>
              <a:t>Google</a:t>
            </a:r>
            <a:r>
              <a:rPr lang="zh-TW" altLang="en-US" dirty="0" smtClean="0"/>
              <a:t>帳號</a:t>
            </a:r>
            <a:r>
              <a:rPr lang="en-US" altLang="zh-TW" dirty="0" smtClean="0"/>
              <a:t>/</a:t>
            </a:r>
            <a:r>
              <a:rPr lang="zh-TW" altLang="en-US" dirty="0" smtClean="0"/>
              <a:t>登入</a:t>
            </a:r>
            <a:r>
              <a:rPr lang="en-US" altLang="zh-TW" dirty="0" smtClean="0"/>
              <a:t>Google</a:t>
            </a:r>
            <a:r>
              <a:rPr lang="zh-TW" altLang="en-US" dirty="0" smtClean="0"/>
              <a:t>帳號</a:t>
            </a:r>
            <a:endParaRPr lang="zh-TW" altLang="en-US"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95" y="3393600"/>
            <a:ext cx="2397600" cy="2397600"/>
          </a:xfrm>
          <a:prstGeom prst="rect">
            <a:avLst/>
          </a:prstGeo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4722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測試程式</a:t>
            </a:r>
            <a:endParaRPr lang="en-US" altLang="zh-TW" dirty="0" smtClean="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hlinkClick r:id="rId2"/>
              </a:rPr>
              <a:t>https://cumi.co/20211012/</a:t>
            </a:r>
          </a:p>
          <a:p>
            <a:pPr lvl="1"/>
            <a:r>
              <a:rPr lang="en-US" altLang="zh-TW" dirty="0" smtClean="0">
                <a:latin typeface="微軟正黑體" panose="020B0604030504040204" pitchFamily="34" charset="-120"/>
                <a:ea typeface="微軟正黑體" panose="020B0604030504040204" pitchFamily="34" charset="-120"/>
                <a:hlinkClick r:id="rId2"/>
              </a:rPr>
              <a:t>https</a:t>
            </a:r>
            <a:r>
              <a:rPr lang="en-US" altLang="zh-TW" dirty="0">
                <a:latin typeface="微軟正黑體" panose="020B0604030504040204" pitchFamily="34" charset="-120"/>
                <a:ea typeface="微軟正黑體" panose="020B0604030504040204" pitchFamily="34" charset="-120"/>
                <a:hlinkClick r:id="rId2"/>
              </a:rPr>
              <a:t>://</a:t>
            </a:r>
            <a:r>
              <a:rPr lang="en-US" altLang="zh-TW" dirty="0" smtClean="0">
                <a:latin typeface="微軟正黑體" panose="020B0604030504040204" pitchFamily="34" charset="-120"/>
                <a:ea typeface="微軟正黑體" panose="020B0604030504040204" pitchFamily="34" charset="-120"/>
                <a:hlinkClick r:id="rId2"/>
              </a:rPr>
              <a:t>cumi.co/20211012/adafruit.ipynb</a:t>
            </a:r>
            <a:endParaRPr lang="en-US" altLang="zh-TW" dirty="0" smtClean="0">
              <a:latin typeface="微軟正黑體" panose="020B0604030504040204" pitchFamily="34" charset="-120"/>
              <a:ea typeface="微軟正黑體" panose="020B0604030504040204" pitchFamily="34" charset="-120"/>
            </a:endParaRPr>
          </a:p>
          <a:p>
            <a:pPr lvl="2"/>
            <a:r>
              <a:rPr lang="zh-TW" altLang="en-US" dirty="0">
                <a:effectLst/>
                <a:latin typeface="微軟正黑體" panose="020B0604030504040204" pitchFamily="34" charset="-120"/>
                <a:ea typeface="微軟正黑體" panose="020B0604030504040204" pitchFamily="34" charset="-120"/>
              </a:rPr>
              <a:t>在</a:t>
            </a:r>
            <a:r>
              <a:rPr lang="en-US" altLang="zh-TW" dirty="0">
                <a:effectLst/>
                <a:latin typeface="微軟正黑體" panose="020B0604030504040204" pitchFamily="34" charset="-120"/>
                <a:ea typeface="微軟正黑體" panose="020B0604030504040204" pitchFamily="34" charset="-120"/>
              </a:rPr>
              <a:t>Google </a:t>
            </a:r>
            <a:r>
              <a:rPr lang="en-US" altLang="zh-TW" dirty="0" err="1">
                <a:effectLst/>
                <a:latin typeface="微軟正黑體" panose="020B0604030504040204" pitchFamily="34" charset="-120"/>
                <a:ea typeface="微軟正黑體" panose="020B0604030504040204" pitchFamily="34" charset="-120"/>
              </a:rPr>
              <a:t>Colab</a:t>
            </a:r>
            <a:r>
              <a:rPr lang="en-US" altLang="zh-TW" dirty="0">
                <a:effectLst/>
                <a:latin typeface="微軟正黑體" panose="020B0604030504040204" pitchFamily="34" charset="-120"/>
                <a:ea typeface="微軟正黑體" panose="020B0604030504040204" pitchFamily="34" charset="-120"/>
              </a:rPr>
              <a:t> </a:t>
            </a:r>
            <a:r>
              <a:rPr lang="zh-TW" altLang="en-US" dirty="0">
                <a:effectLst/>
                <a:latin typeface="微軟正黑體" panose="020B0604030504040204" pitchFamily="34" charset="-120"/>
                <a:ea typeface="微軟正黑體" panose="020B0604030504040204" pitchFamily="34" charset="-120"/>
              </a:rPr>
              <a:t>執行第一支</a:t>
            </a:r>
            <a:r>
              <a:rPr lang="en-US" altLang="zh-TW" dirty="0">
                <a:effectLst/>
                <a:latin typeface="微軟正黑體" panose="020B0604030504040204" pitchFamily="34" charset="-120"/>
                <a:ea typeface="微軟正黑體" panose="020B0604030504040204" pitchFamily="34" charset="-120"/>
              </a:rPr>
              <a:t>Python</a:t>
            </a:r>
            <a:r>
              <a:rPr lang="zh-TW" altLang="en-US" dirty="0" smtClean="0">
                <a:effectLst/>
                <a:latin typeface="微軟正黑體" panose="020B0604030504040204" pitchFamily="34" charset="-120"/>
                <a:ea typeface="微軟正黑體" panose="020B0604030504040204" pitchFamily="34" charset="-120"/>
              </a:rPr>
              <a:t>程式</a:t>
            </a:r>
            <a:endParaRPr lang="en-US" altLang="zh-TW" dirty="0" smtClean="0">
              <a:effectLst/>
              <a:latin typeface="微軟正黑體" panose="020B0604030504040204" pitchFamily="34" charset="-120"/>
              <a:ea typeface="微軟正黑體" panose="020B0604030504040204" pitchFamily="34" charset="-120"/>
            </a:endParaRPr>
          </a:p>
          <a:p>
            <a:pPr lvl="2"/>
            <a:r>
              <a:rPr lang="zh-TW" altLang="en-US" dirty="0">
                <a:effectLst/>
                <a:latin typeface="微軟正黑體" panose="020B0604030504040204" pitchFamily="34" charset="-120"/>
                <a:ea typeface="微軟正黑體" panose="020B0604030504040204" pitchFamily="34" charset="-120"/>
              </a:rPr>
              <a:t>在</a:t>
            </a:r>
            <a:r>
              <a:rPr lang="en-US" altLang="zh-TW" dirty="0" err="1">
                <a:effectLst/>
                <a:latin typeface="微軟正黑體" panose="020B0604030504040204" pitchFamily="34" charset="-120"/>
                <a:ea typeface="微軟正黑體" panose="020B0604030504040204" pitchFamily="34" charset="-120"/>
              </a:rPr>
              <a:t>Colab</a:t>
            </a:r>
            <a:r>
              <a:rPr lang="zh-TW" altLang="en-US" dirty="0">
                <a:effectLst/>
                <a:latin typeface="微軟正黑體" panose="020B0604030504040204" pitchFamily="34" charset="-120"/>
                <a:ea typeface="微軟正黑體" panose="020B0604030504040204" pitchFamily="34" charset="-120"/>
              </a:rPr>
              <a:t>內安裝</a:t>
            </a:r>
            <a:r>
              <a:rPr lang="en-US" altLang="zh-TW" dirty="0">
                <a:effectLst/>
                <a:latin typeface="微軟正黑體" panose="020B0604030504040204" pitchFamily="34" charset="-120"/>
                <a:ea typeface="微軟正黑體" panose="020B0604030504040204" pitchFamily="34" charset="-120"/>
              </a:rPr>
              <a:t>Python</a:t>
            </a:r>
            <a:r>
              <a:rPr lang="zh-TW" altLang="en-US" dirty="0">
                <a:effectLst/>
                <a:latin typeface="微軟正黑體" panose="020B0604030504040204" pitchFamily="34" charset="-120"/>
                <a:ea typeface="微軟正黑體" panose="020B0604030504040204" pitchFamily="34" charset="-120"/>
              </a:rPr>
              <a:t>套件</a:t>
            </a:r>
          </a:p>
          <a:p>
            <a:pPr lvl="2"/>
            <a:r>
              <a:rPr lang="zh-TW" altLang="en-US" dirty="0">
                <a:effectLst/>
                <a:latin typeface="微軟正黑體" panose="020B0604030504040204" pitchFamily="34" charset="-120"/>
                <a:ea typeface="微軟正黑體" panose="020B0604030504040204" pitchFamily="34" charset="-120"/>
              </a:rPr>
              <a:t>模擬</a:t>
            </a:r>
            <a:r>
              <a:rPr lang="zh-TW" altLang="en-US" dirty="0" smtClean="0">
                <a:effectLst/>
                <a:latin typeface="微軟正黑體" panose="020B0604030504040204" pitchFamily="34" charset="-120"/>
                <a:ea typeface="微軟正黑體" panose="020B0604030504040204" pitchFamily="34" charset="-120"/>
              </a:rPr>
              <a:t> </a:t>
            </a:r>
            <a:r>
              <a:rPr lang="en-US" altLang="zh-TW" dirty="0" err="1" smtClean="0">
                <a:effectLst/>
                <a:latin typeface="微軟正黑體" panose="020B0604030504040204" pitchFamily="34" charset="-120"/>
                <a:ea typeface="微軟正黑體" panose="020B0604030504040204" pitchFamily="34" charset="-120"/>
              </a:rPr>
              <a:t>Adafruit</a:t>
            </a:r>
            <a:r>
              <a:rPr lang="en-US" altLang="zh-TW" dirty="0" smtClean="0">
                <a:effectLst/>
                <a:latin typeface="微軟正黑體" panose="020B0604030504040204" pitchFamily="34" charset="-120"/>
                <a:ea typeface="微軟正黑體" panose="020B0604030504040204" pitchFamily="34" charset="-120"/>
              </a:rPr>
              <a:t> - Subscribe</a:t>
            </a:r>
            <a:endParaRPr lang="en-US" altLang="zh-TW" dirty="0">
              <a:effectLst/>
              <a:latin typeface="微軟正黑體" panose="020B0604030504040204" pitchFamily="34" charset="-120"/>
              <a:ea typeface="微軟正黑體" panose="020B0604030504040204" pitchFamily="34" charset="-120"/>
            </a:endParaRPr>
          </a:p>
          <a:p>
            <a:pPr lvl="2"/>
            <a:r>
              <a:rPr lang="zh-TW" altLang="en-US" dirty="0">
                <a:effectLst/>
                <a:latin typeface="微軟正黑體" panose="020B0604030504040204" pitchFamily="34" charset="-120"/>
                <a:ea typeface="微軟正黑體" panose="020B0604030504040204" pitchFamily="34" charset="-120"/>
              </a:rPr>
              <a:t>模擬</a:t>
            </a:r>
            <a:r>
              <a:rPr lang="zh-TW" altLang="en-US" dirty="0" smtClean="0">
                <a:effectLst/>
                <a:latin typeface="微軟正黑體" panose="020B0604030504040204" pitchFamily="34" charset="-120"/>
                <a:ea typeface="微軟正黑體" panose="020B0604030504040204" pitchFamily="34" charset="-120"/>
              </a:rPr>
              <a:t> </a:t>
            </a:r>
            <a:r>
              <a:rPr lang="en-US" altLang="zh-TW" dirty="0" err="1" smtClean="0">
                <a:effectLst/>
                <a:latin typeface="微軟正黑體" panose="020B0604030504040204" pitchFamily="34" charset="-120"/>
                <a:ea typeface="微軟正黑體" panose="020B0604030504040204" pitchFamily="34" charset="-120"/>
              </a:rPr>
              <a:t>Adafruit</a:t>
            </a:r>
            <a:r>
              <a:rPr lang="en-US" altLang="zh-TW" dirty="0" smtClean="0">
                <a:effectLst/>
                <a:latin typeface="微軟正黑體" panose="020B0604030504040204" pitchFamily="34" charset="-120"/>
                <a:ea typeface="微軟正黑體" panose="020B0604030504040204" pitchFamily="34" charset="-120"/>
              </a:rPr>
              <a:t> –</a:t>
            </a:r>
            <a:r>
              <a:rPr lang="zh-TW" altLang="en-US" dirty="0" smtClean="0">
                <a:effectLst/>
                <a:latin typeface="微軟正黑體" panose="020B0604030504040204" pitchFamily="34" charset="-120"/>
                <a:ea typeface="微軟正黑體" panose="020B0604030504040204" pitchFamily="34" charset="-120"/>
              </a:rPr>
              <a:t> </a:t>
            </a:r>
            <a:r>
              <a:rPr lang="en-US" altLang="zh-TW" dirty="0" smtClean="0">
                <a:effectLst/>
                <a:latin typeface="微軟正黑體" panose="020B0604030504040204" pitchFamily="34" charset="-120"/>
                <a:ea typeface="微軟正黑體" panose="020B0604030504040204" pitchFamily="34" charset="-120"/>
              </a:rPr>
              <a:t>Publish</a:t>
            </a:r>
            <a:endParaRPr lang="en-US" altLang="zh-TW" dirty="0">
              <a:effectLst/>
              <a:latin typeface="微軟正黑體" panose="020B0604030504040204" pitchFamily="34" charset="-120"/>
              <a:ea typeface="微軟正黑體" panose="020B0604030504040204" pitchFamily="34" charset="-120"/>
            </a:endParaRPr>
          </a:p>
          <a:p>
            <a:pPr lvl="2"/>
            <a:r>
              <a:rPr lang="zh-TW" altLang="en-US" dirty="0" smtClean="0">
                <a:effectLst/>
                <a:latin typeface="微軟正黑體" panose="020B0604030504040204" pitchFamily="34" charset="-120"/>
                <a:ea typeface="微軟正黑體" panose="020B0604030504040204" pitchFamily="34" charset="-120"/>
              </a:rPr>
              <a:t>模擬 </a:t>
            </a:r>
            <a:r>
              <a:rPr lang="en-US" altLang="zh-TW" dirty="0" smtClean="0">
                <a:effectLst/>
                <a:latin typeface="微軟正黑體" panose="020B0604030504040204" pitchFamily="34" charset="-120"/>
                <a:ea typeface="微軟正黑體" panose="020B0604030504040204" pitchFamily="34" charset="-120"/>
              </a:rPr>
              <a:t>AWS</a:t>
            </a:r>
            <a:r>
              <a:rPr lang="zh-TW" altLang="en-US" dirty="0" smtClean="0">
                <a:effectLst/>
                <a:latin typeface="微軟正黑體" panose="020B0604030504040204" pitchFamily="34" charset="-120"/>
                <a:ea typeface="微軟正黑體" panose="020B0604030504040204" pitchFamily="34" charset="-120"/>
              </a:rPr>
              <a:t> </a:t>
            </a:r>
            <a:r>
              <a:rPr lang="en-US" altLang="zh-TW" dirty="0" smtClean="0">
                <a:effectLst/>
                <a:latin typeface="微軟正黑體" panose="020B0604030504040204" pitchFamily="34" charset="-120"/>
                <a:ea typeface="微軟正黑體" panose="020B0604030504040204" pitchFamily="34" charset="-120"/>
              </a:rPr>
              <a:t>MQTT</a:t>
            </a:r>
            <a:r>
              <a:rPr lang="zh-TW" altLang="en-US" dirty="0" smtClean="0">
                <a:effectLst/>
                <a:latin typeface="微軟正黑體" panose="020B0604030504040204" pitchFamily="34" charset="-120"/>
                <a:ea typeface="微軟正黑體" panose="020B0604030504040204" pitchFamily="34" charset="-120"/>
              </a:rPr>
              <a:t> </a:t>
            </a:r>
            <a:r>
              <a:rPr lang="en-US" altLang="zh-TW" dirty="0" smtClean="0">
                <a:effectLst/>
                <a:latin typeface="微軟正黑體" panose="020B0604030504040204" pitchFamily="34" charset="-120"/>
                <a:ea typeface="微軟正黑體" panose="020B0604030504040204" pitchFamily="34" charset="-120"/>
              </a:rPr>
              <a:t>Broker – Subscribe</a:t>
            </a:r>
          </a:p>
          <a:p>
            <a:pPr lvl="2"/>
            <a:r>
              <a:rPr lang="zh-TW" altLang="en-US" dirty="0">
                <a:effectLst/>
                <a:latin typeface="微軟正黑體" panose="020B0604030504040204" pitchFamily="34" charset="-120"/>
                <a:ea typeface="微軟正黑體" panose="020B0604030504040204" pitchFamily="34" charset="-120"/>
              </a:rPr>
              <a:t>模擬 </a:t>
            </a:r>
            <a:r>
              <a:rPr lang="en-US" altLang="zh-TW" dirty="0">
                <a:effectLst/>
                <a:latin typeface="微軟正黑體" panose="020B0604030504040204" pitchFamily="34" charset="-120"/>
                <a:ea typeface="微軟正黑體" panose="020B0604030504040204" pitchFamily="34" charset="-120"/>
              </a:rPr>
              <a:t>AWS</a:t>
            </a:r>
            <a:r>
              <a:rPr lang="zh-TW" altLang="en-US" dirty="0">
                <a:effectLst/>
                <a:latin typeface="微軟正黑體" panose="020B0604030504040204" pitchFamily="34" charset="-120"/>
                <a:ea typeface="微軟正黑體" panose="020B0604030504040204" pitchFamily="34" charset="-120"/>
              </a:rPr>
              <a:t> </a:t>
            </a:r>
            <a:r>
              <a:rPr lang="en-US" altLang="zh-TW" dirty="0">
                <a:effectLst/>
                <a:latin typeface="微軟正黑體" panose="020B0604030504040204" pitchFamily="34" charset="-120"/>
                <a:ea typeface="微軟正黑體" panose="020B0604030504040204" pitchFamily="34" charset="-120"/>
              </a:rPr>
              <a:t>MQTT</a:t>
            </a:r>
            <a:r>
              <a:rPr lang="zh-TW" altLang="en-US" dirty="0">
                <a:effectLst/>
                <a:latin typeface="微軟正黑體" panose="020B0604030504040204" pitchFamily="34" charset="-120"/>
                <a:ea typeface="微軟正黑體" panose="020B0604030504040204" pitchFamily="34" charset="-120"/>
              </a:rPr>
              <a:t> </a:t>
            </a:r>
            <a:r>
              <a:rPr lang="en-US" altLang="zh-TW" dirty="0">
                <a:effectLst/>
                <a:latin typeface="微軟正黑體" panose="020B0604030504040204" pitchFamily="34" charset="-120"/>
                <a:ea typeface="微軟正黑體" panose="020B0604030504040204" pitchFamily="34" charset="-120"/>
              </a:rPr>
              <a:t>Broker </a:t>
            </a:r>
            <a:r>
              <a:rPr lang="en-US" altLang="zh-TW" dirty="0" smtClean="0">
                <a:effectLst/>
                <a:latin typeface="微軟正黑體" panose="020B0604030504040204" pitchFamily="34" charset="-120"/>
                <a:ea typeface="微軟正黑體" panose="020B0604030504040204" pitchFamily="34" charset="-120"/>
              </a:rPr>
              <a:t>– Publish</a:t>
            </a:r>
            <a:endParaRPr lang="en-US" altLang="zh-TW" dirty="0">
              <a:effectLst/>
              <a:latin typeface="微軟正黑體" panose="020B0604030504040204" pitchFamily="34" charset="-120"/>
              <a:ea typeface="微軟正黑體" panose="020B0604030504040204" pitchFamily="34" charset="-120"/>
            </a:endParaRPr>
          </a:p>
          <a:p>
            <a:pPr lvl="2"/>
            <a:endParaRPr lang="en-US" altLang="zh-TW" dirty="0" smtClean="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398" y="4300123"/>
            <a:ext cx="2397600" cy="239760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8398" y="1742380"/>
            <a:ext cx="2397600" cy="2397600"/>
          </a:xfrm>
          <a:prstGeom prst="rect">
            <a:avLst/>
          </a:prstGeom>
        </p:spPr>
      </p:pic>
    </p:spTree>
    <p:extLst>
      <p:ext uri="{BB962C8B-B14F-4D97-AF65-F5344CB8AC3E}">
        <p14:creationId xmlns:p14="http://schemas.microsoft.com/office/powerpoint/2010/main" val="145060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305198"/>
            <a:ext cx="4358979" cy="3007950"/>
          </a:xfr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969" y="2305198"/>
            <a:ext cx="6203533" cy="4241041"/>
          </a:xfrm>
          <a:prstGeom prst="rect">
            <a:avLst/>
          </a:prstGeo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9" name="文字方塊 8"/>
          <p:cNvSpPr txBox="1"/>
          <p:nvPr/>
        </p:nvSpPr>
        <p:spPr>
          <a:xfrm>
            <a:off x="913795" y="5313093"/>
            <a:ext cx="1338828" cy="369332"/>
          </a:xfrm>
          <a:prstGeom prst="rect">
            <a:avLst/>
          </a:prstGeom>
          <a:noFill/>
        </p:spPr>
        <p:txBody>
          <a:bodyPr wrap="none" rtlCol="0">
            <a:spAutoFit/>
          </a:bodyPr>
          <a:lstStyle/>
          <a:p>
            <a:r>
              <a:rPr lang="zh-TW" altLang="en-US" dirty="0" smtClean="0"/>
              <a:t>上傳筆記本</a:t>
            </a:r>
            <a:endParaRPr lang="zh-TW" altLang="en-US" dirty="0"/>
          </a:p>
        </p:txBody>
      </p:sp>
    </p:spTree>
    <p:extLst>
      <p:ext uri="{BB962C8B-B14F-4D97-AF65-F5344CB8AC3E}">
        <p14:creationId xmlns:p14="http://schemas.microsoft.com/office/powerpoint/2010/main" val="2587096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cap="none" dirty="0" err="1">
                <a:latin typeface="微軟正黑體" panose="020B0604030504040204" pitchFamily="34" charset="-120"/>
                <a:ea typeface="微軟正黑體" panose="020B0604030504040204" pitchFamily="34" charset="-120"/>
              </a:rPr>
              <a:t>IoT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平台架構</a:t>
            </a:r>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裝置</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伺服器</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資料庫</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介面</a:t>
            </a:r>
            <a:r>
              <a:rPr lang="en-US" altLang="zh-TW" dirty="0" smtClean="0">
                <a:latin typeface="微軟正黑體" panose="020B0604030504040204" pitchFamily="34" charset="-120"/>
                <a:ea typeface="微軟正黑體" panose="020B0604030504040204" pitchFamily="34" charset="-120"/>
              </a:rPr>
              <a:t>(App</a:t>
            </a:r>
            <a:r>
              <a:rPr lang="zh-TW" altLang="en-US" dirty="0" smtClean="0">
                <a:latin typeface="微軟正黑體" panose="020B0604030504040204" pitchFamily="34" charset="-120"/>
                <a:ea typeface="微軟正黑體" panose="020B0604030504040204" pitchFamily="34" charset="-120"/>
              </a:rPr>
              <a:t>、網站</a:t>
            </a:r>
            <a:r>
              <a:rPr lang="en-US" altLang="zh-TW" dirty="0" smtClean="0">
                <a:latin typeface="微軟正黑體" panose="020B0604030504040204" pitchFamily="34" charset="-120"/>
                <a:ea typeface="微軟正黑體" panose="020B0604030504040204" pitchFamily="34" charset="-120"/>
              </a:rPr>
              <a:t>)</a:t>
            </a:r>
          </a:p>
        </p:txBody>
      </p:sp>
      <p:sp>
        <p:nvSpPr>
          <p:cNvPr id="4" name="矩形 3"/>
          <p:cNvSpPr/>
          <p:nvPr/>
        </p:nvSpPr>
        <p:spPr>
          <a:xfrm>
            <a:off x="11530026"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1026" name="Picture 2" descr="IoT architecture build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333" y="1613936"/>
            <a:ext cx="8032044" cy="451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04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575" y="2286794"/>
            <a:ext cx="9086850" cy="3838575"/>
          </a:xfr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9" name="文字方塊 8"/>
          <p:cNvSpPr txBox="1"/>
          <p:nvPr/>
        </p:nvSpPr>
        <p:spPr>
          <a:xfrm>
            <a:off x="913795" y="1935921"/>
            <a:ext cx="4331635" cy="369332"/>
          </a:xfrm>
          <a:prstGeom prst="rect">
            <a:avLst/>
          </a:prstGeom>
          <a:noFill/>
        </p:spPr>
        <p:txBody>
          <a:bodyPr wrap="none" rtlCol="0">
            <a:spAutoFit/>
          </a:bodyPr>
          <a:lstStyle/>
          <a:p>
            <a:r>
              <a:rPr lang="zh-TW" altLang="en-US" dirty="0" smtClean="0"/>
              <a:t>執行 </a:t>
            </a:r>
            <a:r>
              <a:rPr lang="en-US" altLang="zh-TW" dirty="0" err="1" smtClean="0"/>
              <a:t>Colab</a:t>
            </a:r>
            <a:r>
              <a:rPr lang="zh-TW" altLang="en-US" dirty="0" smtClean="0"/>
              <a:t> 筆記本中第一支 </a:t>
            </a:r>
            <a:r>
              <a:rPr lang="en-US" altLang="zh-TW" dirty="0" smtClean="0"/>
              <a:t>Python</a:t>
            </a:r>
            <a:r>
              <a:rPr lang="zh-TW" altLang="en-US" dirty="0" smtClean="0"/>
              <a:t> 程式</a:t>
            </a:r>
            <a:endParaRPr lang="zh-TW" altLang="en-US" dirty="0"/>
          </a:p>
        </p:txBody>
      </p:sp>
    </p:spTree>
    <p:extLst>
      <p:ext uri="{BB962C8B-B14F-4D97-AF65-F5344CB8AC3E}">
        <p14:creationId xmlns:p14="http://schemas.microsoft.com/office/powerpoint/2010/main" val="1013576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931" y="2831474"/>
            <a:ext cx="8810625" cy="1600200"/>
          </a:xfr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9" name="文字方塊 8"/>
          <p:cNvSpPr txBox="1"/>
          <p:nvPr/>
        </p:nvSpPr>
        <p:spPr>
          <a:xfrm>
            <a:off x="913795" y="1935921"/>
            <a:ext cx="4676280" cy="369332"/>
          </a:xfrm>
          <a:prstGeom prst="rect">
            <a:avLst/>
          </a:prstGeom>
          <a:noFill/>
        </p:spPr>
        <p:txBody>
          <a:bodyPr wrap="none" rtlCol="0">
            <a:spAutoFit/>
          </a:bodyPr>
          <a:lstStyle/>
          <a:p>
            <a:r>
              <a:rPr lang="zh-TW" altLang="en-US" dirty="0" smtClean="0"/>
              <a:t>執行 </a:t>
            </a:r>
            <a:r>
              <a:rPr lang="en-US" altLang="zh-TW" dirty="0" err="1" smtClean="0"/>
              <a:t>Colab</a:t>
            </a:r>
            <a:r>
              <a:rPr lang="zh-TW" altLang="en-US" dirty="0" smtClean="0"/>
              <a:t> 上安裝 </a:t>
            </a:r>
            <a:r>
              <a:rPr lang="en-US" altLang="zh-TW" dirty="0" smtClean="0"/>
              <a:t>Python</a:t>
            </a:r>
            <a:r>
              <a:rPr lang="zh-TW" altLang="en-US" dirty="0" smtClean="0"/>
              <a:t> 套件</a:t>
            </a:r>
            <a:r>
              <a:rPr lang="en-US" altLang="zh-TW" dirty="0" smtClean="0"/>
              <a:t>(</a:t>
            </a:r>
            <a:r>
              <a:rPr lang="en-US" altLang="zh-TW" dirty="0" err="1" smtClean="0"/>
              <a:t>paho-mqtt</a:t>
            </a:r>
            <a:r>
              <a:rPr lang="en-US" altLang="zh-TW" dirty="0" smtClean="0"/>
              <a:t>)</a:t>
            </a:r>
            <a:endParaRPr lang="zh-TW" altLang="en-US" dirty="0"/>
          </a:p>
        </p:txBody>
      </p:sp>
    </p:spTree>
    <p:extLst>
      <p:ext uri="{BB962C8B-B14F-4D97-AF65-F5344CB8AC3E}">
        <p14:creationId xmlns:p14="http://schemas.microsoft.com/office/powerpoint/2010/main" val="3117311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2800577"/>
            <a:ext cx="7215958" cy="3205338"/>
          </a:xfr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9" name="文字方塊 8"/>
          <p:cNvSpPr txBox="1"/>
          <p:nvPr/>
        </p:nvSpPr>
        <p:spPr>
          <a:xfrm>
            <a:off x="913795" y="1935921"/>
            <a:ext cx="10735952" cy="369332"/>
          </a:xfrm>
          <a:prstGeom prst="rect">
            <a:avLst/>
          </a:prstGeom>
          <a:noFill/>
        </p:spPr>
        <p:txBody>
          <a:bodyPr wrap="none" rtlCol="0">
            <a:spAutoFit/>
          </a:bodyPr>
          <a:lstStyle/>
          <a:p>
            <a:r>
              <a:rPr lang="zh-TW" altLang="en-US" dirty="0" smtClean="0"/>
              <a:t>測試 </a:t>
            </a:r>
            <a:r>
              <a:rPr lang="en-US" altLang="zh-TW" dirty="0" err="1" smtClean="0"/>
              <a:t>Adafruit</a:t>
            </a:r>
            <a:r>
              <a:rPr lang="en-US" altLang="zh-TW" dirty="0" smtClean="0"/>
              <a:t> </a:t>
            </a:r>
            <a:r>
              <a:rPr lang="zh-TW" altLang="en-US" dirty="0" smtClean="0"/>
              <a:t> </a:t>
            </a:r>
            <a:r>
              <a:rPr lang="en-US" altLang="zh-TW" dirty="0" smtClean="0"/>
              <a:t>Subscribe </a:t>
            </a:r>
            <a:r>
              <a:rPr lang="zh-TW" altLang="en-US" dirty="0" smtClean="0"/>
              <a:t>裝置，顯示</a:t>
            </a:r>
            <a:r>
              <a:rPr lang="en-US" altLang="zh-TW" dirty="0" smtClean="0"/>
              <a:t>Connected</a:t>
            </a:r>
            <a:r>
              <a:rPr lang="zh-TW" altLang="en-US" dirty="0" smtClean="0"/>
              <a:t>就是成功了，可以到 </a:t>
            </a:r>
            <a:r>
              <a:rPr lang="en-US" altLang="zh-TW" dirty="0" err="1" smtClean="0"/>
              <a:t>Adafruit</a:t>
            </a:r>
            <a:r>
              <a:rPr lang="en-US" altLang="zh-TW" dirty="0" smtClean="0"/>
              <a:t> </a:t>
            </a:r>
            <a:r>
              <a:rPr lang="zh-TW" altLang="en-US" dirty="0" smtClean="0"/>
              <a:t>網站上手動新增資料！！</a:t>
            </a:r>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134" y="3653264"/>
            <a:ext cx="6400800" cy="2847975"/>
          </a:xfrm>
          <a:prstGeom prst="rect">
            <a:avLst/>
          </a:prstGeom>
        </p:spPr>
      </p:pic>
    </p:spTree>
    <p:extLst>
      <p:ext uri="{BB962C8B-B14F-4D97-AF65-F5344CB8AC3E}">
        <p14:creationId xmlns:p14="http://schemas.microsoft.com/office/powerpoint/2010/main" val="2342922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Google </a:t>
            </a:r>
            <a:r>
              <a:rPr lang="en-US" altLang="zh-TW" cap="none" dirty="0" err="1">
                <a:latin typeface="微軟正黑體" panose="020B0604030504040204" pitchFamily="34" charset="-120"/>
                <a:ea typeface="微軟正黑體" panose="020B0604030504040204" pitchFamily="34" charset="-120"/>
              </a:rPr>
              <a:t>Colab</a:t>
            </a:r>
            <a:endParaRPr lang="zh-TW" altLang="en-US" cap="none"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965" y="2728547"/>
            <a:ext cx="5788710" cy="3695700"/>
          </a:xfrm>
        </p:spPr>
      </p:pic>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
        <p:nvSpPr>
          <p:cNvPr id="9" name="文字方塊 8"/>
          <p:cNvSpPr txBox="1"/>
          <p:nvPr/>
        </p:nvSpPr>
        <p:spPr>
          <a:xfrm>
            <a:off x="913795" y="1935921"/>
            <a:ext cx="10083914" cy="369332"/>
          </a:xfrm>
          <a:prstGeom prst="rect">
            <a:avLst/>
          </a:prstGeom>
          <a:noFill/>
        </p:spPr>
        <p:txBody>
          <a:bodyPr wrap="none" rtlCol="0">
            <a:spAutoFit/>
          </a:bodyPr>
          <a:lstStyle/>
          <a:p>
            <a:r>
              <a:rPr lang="zh-TW" altLang="en-US" dirty="0" smtClean="0"/>
              <a:t>測試 </a:t>
            </a:r>
            <a:r>
              <a:rPr lang="en-US" altLang="zh-TW" dirty="0" err="1" smtClean="0"/>
              <a:t>Adafruit</a:t>
            </a:r>
            <a:r>
              <a:rPr lang="en-US" altLang="zh-TW" dirty="0" smtClean="0"/>
              <a:t> </a:t>
            </a:r>
            <a:r>
              <a:rPr lang="zh-TW" altLang="en-US" dirty="0" smtClean="0"/>
              <a:t> </a:t>
            </a:r>
            <a:r>
              <a:rPr lang="en-US" altLang="zh-TW" dirty="0" smtClean="0"/>
              <a:t>Publish </a:t>
            </a:r>
            <a:r>
              <a:rPr lang="zh-TW" altLang="en-US" dirty="0"/>
              <a:t>模擬資料</a:t>
            </a:r>
            <a:r>
              <a:rPr lang="zh-TW" altLang="en-US" dirty="0" smtClean="0"/>
              <a:t>，每</a:t>
            </a:r>
            <a:r>
              <a:rPr lang="en-US" altLang="zh-TW" dirty="0" smtClean="0"/>
              <a:t>5</a:t>
            </a:r>
            <a:r>
              <a:rPr lang="zh-TW" altLang="en-US" dirty="0" smtClean="0"/>
              <a:t>秒隨機上傳一筆，可以到 </a:t>
            </a:r>
            <a:r>
              <a:rPr lang="en-US" altLang="zh-TW" dirty="0" err="1" smtClean="0"/>
              <a:t>Adafruit</a:t>
            </a:r>
            <a:r>
              <a:rPr lang="en-US" altLang="zh-TW" dirty="0" smtClean="0"/>
              <a:t> </a:t>
            </a:r>
            <a:r>
              <a:rPr lang="zh-TW" altLang="en-US" dirty="0" smtClean="0"/>
              <a:t>網站上觀看數據變化！！</a:t>
            </a:r>
            <a:endParaRPr lang="zh-TW" altLang="en-US" dirty="0"/>
          </a:p>
        </p:txBody>
      </p:sp>
      <p:pic>
        <p:nvPicPr>
          <p:cNvPr id="7" name="圖片 6"/>
          <p:cNvPicPr>
            <a:picLocks noChangeAspect="1"/>
          </p:cNvPicPr>
          <p:nvPr/>
        </p:nvPicPr>
        <p:blipFill>
          <a:blip r:embed="rId3"/>
          <a:stretch>
            <a:fillRect/>
          </a:stretch>
        </p:blipFill>
        <p:spPr>
          <a:xfrm>
            <a:off x="7024624" y="2728547"/>
            <a:ext cx="4893833" cy="3432326"/>
          </a:xfrm>
          <a:prstGeom prst="rect">
            <a:avLst/>
          </a:prstGeom>
        </p:spPr>
      </p:pic>
      <p:sp>
        <p:nvSpPr>
          <p:cNvPr id="8" name="向右箭號 7"/>
          <p:cNvSpPr/>
          <p:nvPr/>
        </p:nvSpPr>
        <p:spPr>
          <a:xfrm>
            <a:off x="6224954" y="3763108"/>
            <a:ext cx="633046" cy="17232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02146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smtClean="0">
                <a:latin typeface="微軟正黑體" panose="020B0604030504040204" pitchFamily="34" charset="-120"/>
                <a:ea typeface="微軟正黑體" panose="020B0604030504040204" pitchFamily="34" charset="-120"/>
              </a:rPr>
              <a:t>– MQTT broker </a:t>
            </a:r>
            <a:r>
              <a:rPr lang="zh-TW" altLang="en-US" cap="none" dirty="0" smtClean="0">
                <a:latin typeface="微軟正黑體" panose="020B0604030504040204" pitchFamily="34" charset="-120"/>
                <a:ea typeface="微軟正黑體" panose="020B0604030504040204" pitchFamily="34" charset="-120"/>
              </a:rPr>
              <a:t>建置</a:t>
            </a:r>
            <a:endParaRPr lang="zh-TW" altLang="en-US" cap="none" dirty="0"/>
          </a:p>
        </p:txBody>
      </p:sp>
      <p:sp>
        <p:nvSpPr>
          <p:cNvPr id="3" name="內容版面配置區 2"/>
          <p:cNvSpPr>
            <a:spLocks noGrp="1"/>
          </p:cNvSpPr>
          <p:nvPr>
            <p:ph idx="1"/>
          </p:nvPr>
        </p:nvSpPr>
        <p:spPr/>
        <p:txBody>
          <a:bodyPr/>
          <a:lstStyle/>
          <a:p>
            <a:r>
              <a:rPr lang="zh-TW" altLang="en-US" dirty="0" smtClean="0">
                <a:effectLst/>
                <a:latin typeface="微軟正黑體" panose="020B0604030504040204" pitchFamily="34" charset="-120"/>
                <a:ea typeface="微軟正黑體" panose="020B0604030504040204" pitchFamily="34" charset="-120"/>
              </a:rPr>
              <a:t>作業系統 </a:t>
            </a:r>
            <a:r>
              <a:rPr lang="en-US" altLang="zh-TW" dirty="0" smtClean="0">
                <a:effectLst/>
                <a:latin typeface="微軟正黑體" panose="020B0604030504040204" pitchFamily="34" charset="-120"/>
                <a:ea typeface="微軟正黑體" panose="020B0604030504040204" pitchFamily="34" charset="-120"/>
              </a:rPr>
              <a:t>Ubuntu 21.04</a:t>
            </a:r>
            <a:r>
              <a:rPr lang="zh-TW" altLang="en-US" dirty="0" smtClean="0">
                <a:effectLst/>
                <a:latin typeface="微軟正黑體" panose="020B0604030504040204" pitchFamily="34" charset="-120"/>
                <a:ea typeface="微軟正黑體" panose="020B0604030504040204" pitchFamily="34" charset="-120"/>
              </a:rPr>
              <a:t> 為例，建置無安全性</a:t>
            </a:r>
            <a:r>
              <a:rPr lang="en-US" altLang="zh-TW" dirty="0" smtClean="0">
                <a:effectLst/>
                <a:latin typeface="微軟正黑體" panose="020B0604030504040204" pitchFamily="34" charset="-120"/>
                <a:ea typeface="微軟正黑體" panose="020B0604030504040204" pitchFamily="34" charset="-120"/>
              </a:rPr>
              <a:t>MQTT</a:t>
            </a:r>
            <a:r>
              <a:rPr lang="zh-TW" altLang="en-US" dirty="0" smtClean="0">
                <a:effectLst/>
                <a:latin typeface="微軟正黑體" panose="020B0604030504040204" pitchFamily="34" charset="-120"/>
                <a:ea typeface="微軟正黑體" panose="020B0604030504040204" pitchFamily="34" charset="-120"/>
              </a:rPr>
              <a:t> </a:t>
            </a:r>
            <a:r>
              <a:rPr lang="en-US" altLang="zh-TW" dirty="0" smtClean="0">
                <a:effectLst/>
                <a:latin typeface="微軟正黑體" panose="020B0604030504040204" pitchFamily="34" charset="-120"/>
                <a:ea typeface="微軟正黑體" panose="020B0604030504040204" pitchFamily="34" charset="-120"/>
              </a:rPr>
              <a:t>Server</a:t>
            </a:r>
          </a:p>
          <a:p>
            <a:pPr lvl="1"/>
            <a:r>
              <a:rPr lang="es-ES" altLang="zh-TW" dirty="0">
                <a:effectLst/>
                <a:latin typeface="微軟正黑體" panose="020B0604030504040204" pitchFamily="34" charset="-120"/>
                <a:ea typeface="微軟正黑體" panose="020B0604030504040204" pitchFamily="34" charset="-120"/>
              </a:rPr>
              <a:t>s</a:t>
            </a:r>
            <a:r>
              <a:rPr lang="es-ES" altLang="zh-TW" dirty="0" smtClean="0">
                <a:effectLst/>
                <a:latin typeface="微軟正黑體" panose="020B0604030504040204" pitchFamily="34" charset="-120"/>
                <a:ea typeface="微軟正黑體" panose="020B0604030504040204" pitchFamily="34" charset="-120"/>
              </a:rPr>
              <a:t>udo apt update</a:t>
            </a:r>
          </a:p>
          <a:p>
            <a:pPr lvl="1"/>
            <a:r>
              <a:rPr lang="es-ES" altLang="zh-TW" dirty="0">
                <a:effectLst/>
                <a:latin typeface="微軟正黑體" panose="020B0604030504040204" pitchFamily="34" charset="-120"/>
                <a:ea typeface="微軟正黑體" panose="020B0604030504040204" pitchFamily="34" charset="-120"/>
              </a:rPr>
              <a:t>s</a:t>
            </a:r>
            <a:r>
              <a:rPr lang="es-ES" altLang="zh-TW" dirty="0" smtClean="0">
                <a:effectLst/>
                <a:latin typeface="微軟正黑體" panose="020B0604030504040204" pitchFamily="34" charset="-120"/>
                <a:ea typeface="微軟正黑體" panose="020B0604030504040204" pitchFamily="34" charset="-120"/>
              </a:rPr>
              <a:t>udo apt upgrade</a:t>
            </a:r>
          </a:p>
          <a:p>
            <a:pPr lvl="1"/>
            <a:r>
              <a:rPr lang="es-ES" altLang="zh-TW" dirty="0" smtClean="0">
                <a:effectLst/>
                <a:latin typeface="微軟正黑體" panose="020B0604030504040204" pitchFamily="34" charset="-120"/>
                <a:ea typeface="微軟正黑體" panose="020B0604030504040204" pitchFamily="34" charset="-120"/>
              </a:rPr>
              <a:t>sudo </a:t>
            </a:r>
            <a:r>
              <a:rPr lang="es-ES" altLang="zh-TW" dirty="0">
                <a:effectLst/>
                <a:latin typeface="微軟正黑體" panose="020B0604030504040204" pitchFamily="34" charset="-120"/>
                <a:ea typeface="微軟正黑體" panose="020B0604030504040204" pitchFamily="34" charset="-120"/>
              </a:rPr>
              <a:t>apt install -y mosquitto </a:t>
            </a:r>
            <a:r>
              <a:rPr lang="es-ES" altLang="zh-TW" dirty="0" smtClean="0">
                <a:effectLst/>
                <a:latin typeface="微軟正黑體" panose="020B0604030504040204" pitchFamily="34" charset="-120"/>
                <a:ea typeface="微軟正黑體" panose="020B0604030504040204" pitchFamily="34" charset="-120"/>
              </a:rPr>
              <a:t>mosquitto-clients</a:t>
            </a:r>
          </a:p>
          <a:p>
            <a:pPr lvl="1"/>
            <a:r>
              <a:rPr lang="es-ES" altLang="zh-TW" dirty="0">
                <a:effectLst/>
                <a:latin typeface="微軟正黑體" panose="020B0604030504040204" pitchFamily="34" charset="-120"/>
                <a:ea typeface="微軟正黑體" panose="020B0604030504040204" pitchFamily="34" charset="-120"/>
              </a:rPr>
              <a:t>v</a:t>
            </a:r>
            <a:r>
              <a:rPr lang="es-ES" altLang="zh-TW" dirty="0" smtClean="0">
                <a:effectLst/>
                <a:latin typeface="微軟正黑體" panose="020B0604030504040204" pitchFamily="34" charset="-120"/>
                <a:ea typeface="微軟正黑體" panose="020B0604030504040204" pitchFamily="34" charset="-120"/>
              </a:rPr>
              <a:t>i /etc/mosquitto/conf.d/test.conf</a:t>
            </a:r>
          </a:p>
          <a:p>
            <a:pPr lvl="2"/>
            <a:r>
              <a:rPr lang="es-ES" altLang="zh-TW" dirty="0">
                <a:effectLst/>
                <a:latin typeface="微軟正黑體" panose="020B0604030504040204" pitchFamily="34" charset="-120"/>
                <a:ea typeface="微軟正黑體" panose="020B0604030504040204" pitchFamily="34" charset="-120"/>
              </a:rPr>
              <a:t>allow_anonymous </a:t>
            </a:r>
            <a:r>
              <a:rPr lang="es-ES" altLang="zh-TW" dirty="0" smtClean="0">
                <a:effectLst/>
                <a:latin typeface="微軟正黑體" panose="020B0604030504040204" pitchFamily="34" charset="-120"/>
                <a:ea typeface="微軟正黑體" panose="020B0604030504040204" pitchFamily="34" charset="-120"/>
              </a:rPr>
              <a:t>true</a:t>
            </a:r>
          </a:p>
          <a:p>
            <a:pPr lvl="2"/>
            <a:r>
              <a:rPr lang="es-ES" altLang="zh-TW" dirty="0">
                <a:effectLst/>
                <a:latin typeface="微軟正黑體" panose="020B0604030504040204" pitchFamily="34" charset="-120"/>
                <a:ea typeface="微軟正黑體" panose="020B0604030504040204" pitchFamily="34" charset="-120"/>
              </a:rPr>
              <a:t>l</a:t>
            </a:r>
            <a:r>
              <a:rPr lang="es-ES" altLang="zh-TW" dirty="0" smtClean="0">
                <a:effectLst/>
                <a:latin typeface="微軟正黑體" panose="020B0604030504040204" pitchFamily="34" charset="-120"/>
                <a:ea typeface="微軟正黑體" panose="020B0604030504040204" pitchFamily="34" charset="-120"/>
              </a:rPr>
              <a:t>istener 1883</a:t>
            </a:r>
          </a:p>
          <a:p>
            <a:pPr lvl="1"/>
            <a:r>
              <a:rPr lang="en-US" altLang="zh-TW" dirty="0" err="1">
                <a:effectLst/>
                <a:latin typeface="微軟正黑體" panose="020B0604030504040204" pitchFamily="34" charset="-120"/>
                <a:ea typeface="微軟正黑體" panose="020B0604030504040204" pitchFamily="34" charset="-120"/>
              </a:rPr>
              <a:t>sudo</a:t>
            </a:r>
            <a:r>
              <a:rPr lang="en-US" altLang="zh-TW" dirty="0">
                <a:effectLst/>
                <a:latin typeface="微軟正黑體" panose="020B0604030504040204" pitchFamily="34" charset="-120"/>
                <a:ea typeface="微軟正黑體" panose="020B0604030504040204" pitchFamily="34" charset="-120"/>
              </a:rPr>
              <a:t> </a:t>
            </a:r>
            <a:r>
              <a:rPr lang="en-US" altLang="zh-TW" dirty="0" err="1">
                <a:effectLst/>
                <a:latin typeface="微軟正黑體" panose="020B0604030504040204" pitchFamily="34" charset="-120"/>
                <a:ea typeface="微軟正黑體" panose="020B0604030504040204" pitchFamily="34" charset="-120"/>
              </a:rPr>
              <a:t>systemctl</a:t>
            </a:r>
            <a:r>
              <a:rPr lang="en-US" altLang="zh-TW" dirty="0">
                <a:effectLst/>
                <a:latin typeface="微軟正黑體" panose="020B0604030504040204" pitchFamily="34" charset="-120"/>
                <a:ea typeface="微軟正黑體" panose="020B0604030504040204" pitchFamily="34" charset="-120"/>
              </a:rPr>
              <a:t> restart </a:t>
            </a:r>
            <a:r>
              <a:rPr lang="en-US" altLang="zh-TW" dirty="0" err="1">
                <a:effectLst/>
                <a:latin typeface="微軟正黑體" panose="020B0604030504040204" pitchFamily="34" charset="-120"/>
                <a:ea typeface="微軟正黑體" panose="020B0604030504040204" pitchFamily="34" charset="-120"/>
              </a:rPr>
              <a:t>mosquitto</a:t>
            </a:r>
            <a:endParaRPr lang="en-US" altLang="zh-TW" dirty="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-2</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80239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a:latin typeface="微軟正黑體" panose="020B0604030504040204" pitchFamily="34" charset="-120"/>
                <a:ea typeface="微軟正黑體" panose="020B0604030504040204" pitchFamily="34" charset="-120"/>
              </a:rPr>
              <a:t>Python</a:t>
            </a:r>
            <a:r>
              <a:rPr lang="zh-TW" altLang="en-US" cap="none" dirty="0">
                <a:latin typeface="微軟正黑體" panose="020B0604030504040204" pitchFamily="34" charset="-120"/>
                <a:ea typeface="微軟正黑體" panose="020B0604030504040204" pitchFamily="34" charset="-120"/>
              </a:rPr>
              <a:t>模擬物聯網</a:t>
            </a:r>
            <a:r>
              <a:rPr lang="zh-TW" altLang="en-US" cap="none" dirty="0" smtClean="0">
                <a:latin typeface="微軟正黑體" panose="020B0604030504040204" pitchFamily="34" charset="-120"/>
                <a:ea typeface="微軟正黑體" panose="020B0604030504040204" pitchFamily="34" charset="-120"/>
              </a:rPr>
              <a:t>裝置 </a:t>
            </a:r>
            <a:r>
              <a:rPr lang="en-US" altLang="zh-TW" cap="none" dirty="0" smtClean="0">
                <a:latin typeface="微軟正黑體" panose="020B0604030504040204" pitchFamily="34" charset="-120"/>
                <a:ea typeface="微軟正黑體" panose="020B0604030504040204" pitchFamily="34" charset="-120"/>
              </a:rPr>
              <a:t>– MQTT broker </a:t>
            </a:r>
            <a:r>
              <a:rPr lang="zh-TW" altLang="en-US" cap="none" dirty="0" smtClean="0">
                <a:latin typeface="微軟正黑體" panose="020B0604030504040204" pitchFamily="34" charset="-120"/>
                <a:ea typeface="微軟正黑體" panose="020B0604030504040204" pitchFamily="34" charset="-120"/>
              </a:rPr>
              <a:t>建置</a:t>
            </a:r>
            <a:endParaRPr lang="zh-TW" altLang="en-US" cap="none" dirty="0"/>
          </a:p>
        </p:txBody>
      </p:sp>
      <p:sp>
        <p:nvSpPr>
          <p:cNvPr id="3" name="內容版面配置區 2"/>
          <p:cNvSpPr>
            <a:spLocks noGrp="1"/>
          </p:cNvSpPr>
          <p:nvPr>
            <p:ph idx="1"/>
          </p:nvPr>
        </p:nvSpPr>
        <p:spPr/>
        <p:txBody>
          <a:bodyPr/>
          <a:lstStyle/>
          <a:p>
            <a:r>
              <a:rPr lang="zh-TW" altLang="en-US" dirty="0" smtClean="0">
                <a:effectLst/>
                <a:latin typeface="微軟正黑體" panose="020B0604030504040204" pitchFamily="34" charset="-120"/>
                <a:ea typeface="微軟正黑體" panose="020B0604030504040204" pitchFamily="34" charset="-120"/>
              </a:rPr>
              <a:t>作業系統 </a:t>
            </a:r>
            <a:r>
              <a:rPr lang="en-US" altLang="zh-TW" dirty="0" smtClean="0">
                <a:effectLst/>
                <a:latin typeface="微軟正黑體" panose="020B0604030504040204" pitchFamily="34" charset="-120"/>
                <a:ea typeface="微軟正黑體" panose="020B0604030504040204" pitchFamily="34" charset="-120"/>
              </a:rPr>
              <a:t>Ubuntu 21.04</a:t>
            </a:r>
            <a:r>
              <a:rPr lang="zh-TW" altLang="en-US" dirty="0" smtClean="0">
                <a:effectLst/>
                <a:latin typeface="微軟正黑體" panose="020B0604030504040204" pitchFamily="34" charset="-120"/>
                <a:ea typeface="微軟正黑體" panose="020B0604030504040204" pitchFamily="34" charset="-120"/>
              </a:rPr>
              <a:t> 為例，</a:t>
            </a:r>
            <a:r>
              <a:rPr lang="zh-TW" altLang="en-US" dirty="0">
                <a:effectLst/>
                <a:latin typeface="微軟正黑體" panose="020B0604030504040204" pitchFamily="34" charset="-120"/>
                <a:ea typeface="微軟正黑體" panose="020B0604030504040204" pitchFamily="34" charset="-120"/>
              </a:rPr>
              <a:t>建置有安全性</a:t>
            </a:r>
            <a:endParaRPr lang="en-US" altLang="zh-TW" dirty="0" smtClean="0">
              <a:effectLst/>
              <a:latin typeface="微軟正黑體" panose="020B0604030504040204" pitchFamily="34" charset="-120"/>
              <a:ea typeface="微軟正黑體" panose="020B0604030504040204" pitchFamily="34" charset="-120"/>
            </a:endParaRPr>
          </a:p>
          <a:p>
            <a:pPr lvl="1"/>
            <a:r>
              <a:rPr lang="es-ES" altLang="zh-TW" dirty="0" smtClean="0">
                <a:effectLst/>
                <a:latin typeface="微軟正黑體" panose="020B0604030504040204" pitchFamily="34" charset="-120"/>
                <a:ea typeface="微軟正黑體" panose="020B0604030504040204" pitchFamily="34" charset="-120"/>
              </a:rPr>
              <a:t>mosquitto_passwd </a:t>
            </a:r>
            <a:r>
              <a:rPr lang="es-ES" altLang="zh-TW" dirty="0">
                <a:effectLst/>
                <a:latin typeface="微軟正黑體" panose="020B0604030504040204" pitchFamily="34" charset="-120"/>
                <a:ea typeface="微軟正黑體" panose="020B0604030504040204" pitchFamily="34" charset="-120"/>
              </a:rPr>
              <a:t>-c /etc/mosquitto/passwd </a:t>
            </a:r>
            <a:r>
              <a:rPr lang="es-ES" altLang="zh-TW" dirty="0" smtClean="0">
                <a:effectLst/>
                <a:latin typeface="微軟正黑體" panose="020B0604030504040204" pitchFamily="34" charset="-120"/>
                <a:ea typeface="微軟正黑體" panose="020B0604030504040204" pitchFamily="34" charset="-120"/>
              </a:rPr>
              <a:t>test</a:t>
            </a:r>
          </a:p>
          <a:p>
            <a:pPr lvl="1"/>
            <a:r>
              <a:rPr lang="es-ES" altLang="zh-TW" dirty="0" smtClean="0">
                <a:effectLst/>
                <a:latin typeface="微軟正黑體" panose="020B0604030504040204" pitchFamily="34" charset="-120"/>
                <a:ea typeface="微軟正黑體" panose="020B0604030504040204" pitchFamily="34" charset="-120"/>
              </a:rPr>
              <a:t>vi /etc/mosquitto/conf.d/test.conf</a:t>
            </a:r>
          </a:p>
          <a:p>
            <a:pPr lvl="2"/>
            <a:r>
              <a:rPr lang="es-ES" altLang="zh-TW" dirty="0">
                <a:effectLst/>
                <a:latin typeface="微軟正黑體" panose="020B0604030504040204" pitchFamily="34" charset="-120"/>
                <a:ea typeface="微軟正黑體" panose="020B0604030504040204" pitchFamily="34" charset="-120"/>
              </a:rPr>
              <a:t>allow_anonymous </a:t>
            </a:r>
            <a:r>
              <a:rPr lang="es-ES" altLang="zh-TW" dirty="0" smtClean="0">
                <a:effectLst/>
                <a:latin typeface="微軟正黑體" panose="020B0604030504040204" pitchFamily="34" charset="-120"/>
                <a:ea typeface="微軟正黑體" panose="020B0604030504040204" pitchFamily="34" charset="-120"/>
              </a:rPr>
              <a:t>false</a:t>
            </a:r>
          </a:p>
          <a:p>
            <a:pPr lvl="2"/>
            <a:r>
              <a:rPr lang="en-US" altLang="zh-TW" dirty="0" err="1">
                <a:effectLst/>
              </a:rPr>
              <a:t>password_file</a:t>
            </a:r>
            <a:r>
              <a:rPr lang="en-US" altLang="zh-TW" dirty="0">
                <a:effectLst/>
              </a:rPr>
              <a:t> /</a:t>
            </a:r>
            <a:r>
              <a:rPr lang="en-US" altLang="zh-TW" dirty="0" err="1">
                <a:effectLst/>
              </a:rPr>
              <a:t>etc</a:t>
            </a:r>
            <a:r>
              <a:rPr lang="en-US" altLang="zh-TW" dirty="0">
                <a:effectLst/>
              </a:rPr>
              <a:t>/</a:t>
            </a:r>
            <a:r>
              <a:rPr lang="en-US" altLang="zh-TW" dirty="0" err="1">
                <a:effectLst/>
              </a:rPr>
              <a:t>mosquitto</a:t>
            </a:r>
            <a:r>
              <a:rPr lang="en-US" altLang="zh-TW" dirty="0">
                <a:effectLst/>
              </a:rPr>
              <a:t>/</a:t>
            </a:r>
            <a:r>
              <a:rPr lang="en-US" altLang="zh-TW" dirty="0" err="1">
                <a:effectLst/>
              </a:rPr>
              <a:t>passwd</a:t>
            </a:r>
            <a:endParaRPr lang="es-ES" altLang="zh-TW" dirty="0" smtClean="0">
              <a:effectLst/>
              <a:latin typeface="微軟正黑體" panose="020B0604030504040204" pitchFamily="34" charset="-120"/>
              <a:ea typeface="微軟正黑體" panose="020B0604030504040204" pitchFamily="34" charset="-120"/>
            </a:endParaRPr>
          </a:p>
          <a:p>
            <a:pPr lvl="2"/>
            <a:r>
              <a:rPr lang="es-ES" altLang="zh-TW" dirty="0">
                <a:effectLst/>
                <a:latin typeface="微軟正黑體" panose="020B0604030504040204" pitchFamily="34" charset="-120"/>
                <a:ea typeface="微軟正黑體" panose="020B0604030504040204" pitchFamily="34" charset="-120"/>
              </a:rPr>
              <a:t>l</a:t>
            </a:r>
            <a:r>
              <a:rPr lang="es-ES" altLang="zh-TW" dirty="0" smtClean="0">
                <a:effectLst/>
                <a:latin typeface="微軟正黑體" panose="020B0604030504040204" pitchFamily="34" charset="-120"/>
                <a:ea typeface="微軟正黑體" panose="020B0604030504040204" pitchFamily="34" charset="-120"/>
              </a:rPr>
              <a:t>istener 1883</a:t>
            </a:r>
          </a:p>
          <a:p>
            <a:pPr lvl="1"/>
            <a:r>
              <a:rPr lang="en-US" altLang="zh-TW" dirty="0" err="1">
                <a:effectLst/>
                <a:latin typeface="微軟正黑體" panose="020B0604030504040204" pitchFamily="34" charset="-120"/>
                <a:ea typeface="微軟正黑體" panose="020B0604030504040204" pitchFamily="34" charset="-120"/>
              </a:rPr>
              <a:t>sudo</a:t>
            </a:r>
            <a:r>
              <a:rPr lang="en-US" altLang="zh-TW" dirty="0">
                <a:effectLst/>
                <a:latin typeface="微軟正黑體" panose="020B0604030504040204" pitchFamily="34" charset="-120"/>
                <a:ea typeface="微軟正黑體" panose="020B0604030504040204" pitchFamily="34" charset="-120"/>
              </a:rPr>
              <a:t> </a:t>
            </a:r>
            <a:r>
              <a:rPr lang="en-US" altLang="zh-TW" dirty="0" err="1">
                <a:effectLst/>
                <a:latin typeface="微軟正黑體" panose="020B0604030504040204" pitchFamily="34" charset="-120"/>
                <a:ea typeface="微軟正黑體" panose="020B0604030504040204" pitchFamily="34" charset="-120"/>
              </a:rPr>
              <a:t>systemctl</a:t>
            </a:r>
            <a:r>
              <a:rPr lang="en-US" altLang="zh-TW" dirty="0">
                <a:effectLst/>
                <a:latin typeface="微軟正黑體" panose="020B0604030504040204" pitchFamily="34" charset="-120"/>
                <a:ea typeface="微軟正黑體" panose="020B0604030504040204" pitchFamily="34" charset="-120"/>
              </a:rPr>
              <a:t> restart </a:t>
            </a:r>
            <a:r>
              <a:rPr lang="en-US" altLang="zh-TW" dirty="0" err="1">
                <a:effectLst/>
                <a:latin typeface="微軟正黑體" panose="020B0604030504040204" pitchFamily="34" charset="-120"/>
                <a:ea typeface="微軟正黑體" panose="020B0604030504040204" pitchFamily="34" charset="-120"/>
              </a:rPr>
              <a:t>mosquitto</a:t>
            </a:r>
            <a:endParaRPr lang="en-US" altLang="zh-TW" dirty="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3</a:t>
            </a:r>
            <a:r>
              <a:rPr lang="en-US" altLang="zh-TW" sz="5400" b="0" cap="none" spc="0" dirty="0" smtClean="0">
                <a:ln w="0"/>
                <a:solidFill>
                  <a:schemeClr val="accent5"/>
                </a:solidFill>
                <a:effectLst>
                  <a:outerShdw blurRad="38100" dist="19050" dir="2700000" algn="tl" rotWithShape="0">
                    <a:schemeClr val="dk1">
                      <a:alpha val="40000"/>
                    </a:schemeClr>
                  </a:outerShdw>
                </a:effectLst>
              </a:rPr>
              <a:t>-2</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43318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微軟正黑體" panose="020B0604030504040204" pitchFamily="34" charset="-120"/>
                <a:ea typeface="微軟正黑體" panose="020B0604030504040204" pitchFamily="34" charset="-120"/>
              </a:rPr>
              <a:t>硬體應用</a:t>
            </a:r>
          </a:p>
        </p:txBody>
      </p:sp>
      <p:pic>
        <p:nvPicPr>
          <p:cNvPr id="5" name="adafruit_io_ezgif.com-gif-maker_(9)">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14"/>
          <a:stretch>
            <a:fillRect/>
          </a:stretch>
        </p:blipFill>
        <p:spPr>
          <a:xfrm>
            <a:off x="3128963" y="2287588"/>
            <a:ext cx="2762250" cy="2071687"/>
          </a:xfrm>
        </p:spPr>
      </p:pic>
      <p:sp>
        <p:nvSpPr>
          <p:cNvPr id="4" name="矩形 3"/>
          <p:cNvSpPr/>
          <p:nvPr/>
        </p:nvSpPr>
        <p:spPr>
          <a:xfrm>
            <a:off x="11530026"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4</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6" name="hero-watering-alt">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5"/>
          <a:stretch>
            <a:fillRect/>
          </a:stretch>
        </p:blipFill>
        <p:spPr>
          <a:xfrm>
            <a:off x="6123355" y="2287613"/>
            <a:ext cx="2761390" cy="2071043"/>
          </a:xfrm>
          <a:prstGeom prst="rect">
            <a:avLst/>
          </a:prstGeom>
        </p:spPr>
      </p:pic>
      <p:pic>
        <p:nvPicPr>
          <p:cNvPr id="7" name="io_movement_adt">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6"/>
          <a:stretch>
            <a:fillRect/>
          </a:stretch>
        </p:blipFill>
        <p:spPr>
          <a:xfrm>
            <a:off x="3129457" y="4649455"/>
            <a:ext cx="2761390" cy="2071043"/>
          </a:xfrm>
          <a:prstGeom prst="rect">
            <a:avLst/>
          </a:prstGeom>
        </p:spPr>
      </p:pic>
      <p:pic>
        <p:nvPicPr>
          <p:cNvPr id="8" name="rgb_small">
            <a:hlinkClick r:id="" action="ppaction://media"/>
          </p:cNvPr>
          <p:cNvPicPr>
            <a:picLocks noChangeAspect="1"/>
          </p:cNvPicPr>
          <p:nvPr>
            <a:videoFile r:link="rId8"/>
            <p:extLst>
              <p:ext uri="{DAA4B4D4-6D71-4841-9C94-3DE7FCFB9230}">
                <p14:media xmlns:p14="http://schemas.microsoft.com/office/powerpoint/2010/main" r:embed="rId7"/>
              </p:ext>
            </p:extLst>
          </p:nvPr>
        </p:nvPicPr>
        <p:blipFill>
          <a:blip r:embed="rId17"/>
          <a:stretch>
            <a:fillRect/>
          </a:stretch>
        </p:blipFill>
        <p:spPr>
          <a:xfrm>
            <a:off x="6123355" y="4649455"/>
            <a:ext cx="2761390" cy="2071043"/>
          </a:xfrm>
          <a:prstGeom prst="rect">
            <a:avLst/>
          </a:prstGeom>
        </p:spPr>
      </p:pic>
      <p:pic>
        <p:nvPicPr>
          <p:cNvPr id="9" name="button">
            <a:hlinkClick r:id="" action="ppaction://media"/>
          </p:cNvPr>
          <p:cNvPicPr>
            <a:picLocks noChangeAspect="1"/>
          </p:cNvPicPr>
          <p:nvPr>
            <a:videoFile r:link="rId10"/>
            <p:extLst>
              <p:ext uri="{DAA4B4D4-6D71-4841-9C94-3DE7FCFB9230}">
                <p14:media xmlns:p14="http://schemas.microsoft.com/office/powerpoint/2010/main" r:embed="rId9"/>
              </p:ext>
            </p:extLst>
          </p:nvPr>
        </p:nvPicPr>
        <p:blipFill>
          <a:blip r:embed="rId18"/>
          <a:stretch>
            <a:fillRect/>
          </a:stretch>
        </p:blipFill>
        <p:spPr>
          <a:xfrm>
            <a:off x="9117252" y="2287613"/>
            <a:ext cx="2752364" cy="2070826"/>
          </a:xfrm>
          <a:prstGeom prst="rect">
            <a:avLst/>
          </a:prstGeom>
        </p:spPr>
      </p:pic>
      <p:pic>
        <p:nvPicPr>
          <p:cNvPr id="11" name="ezgif.com-video-to-gif_(31)">
            <a:hlinkClick r:id="" action="ppaction://media"/>
          </p:cNvPr>
          <p:cNvPicPr>
            <a:picLocks noChangeAspect="1"/>
          </p:cNvPicPr>
          <p:nvPr>
            <a:videoFile r:link="rId12"/>
            <p:extLst>
              <p:ext uri="{DAA4B4D4-6D71-4841-9C94-3DE7FCFB9230}">
                <p14:media xmlns:p14="http://schemas.microsoft.com/office/powerpoint/2010/main" r:embed="rId11"/>
              </p:ext>
            </p:extLst>
          </p:nvPr>
        </p:nvPicPr>
        <p:blipFill>
          <a:blip r:embed="rId19"/>
          <a:stretch>
            <a:fillRect/>
          </a:stretch>
        </p:blipFill>
        <p:spPr>
          <a:xfrm>
            <a:off x="9117252" y="4649455"/>
            <a:ext cx="2757306" cy="2071043"/>
          </a:xfrm>
          <a:prstGeom prst="rect">
            <a:avLst/>
          </a:prstGeom>
        </p:spPr>
      </p:pic>
      <p:sp>
        <p:nvSpPr>
          <p:cNvPr id="12" name="矩形 11"/>
          <p:cNvSpPr/>
          <p:nvPr/>
        </p:nvSpPr>
        <p:spPr>
          <a:xfrm>
            <a:off x="913795" y="1711989"/>
            <a:ext cx="10685586" cy="369332"/>
          </a:xfrm>
          <a:prstGeom prst="rect">
            <a:avLst/>
          </a:prstGeom>
        </p:spPr>
        <p:txBody>
          <a:bodyPr wrap="square">
            <a:spAutoFit/>
          </a:bodyPr>
          <a:lstStyle/>
          <a:p>
            <a:r>
              <a:rPr lang="zh-TW" altLang="en-US" dirty="0" smtClean="0"/>
              <a:t>https://learn.adafruit.com/category/adafruit-io?total_count=74&amp;total_verbiage=total+series</a:t>
            </a:r>
            <a:endParaRPr lang="zh-TW" altLang="en-US" dirty="0"/>
          </a:p>
        </p:txBody>
      </p:sp>
      <p:pic>
        <p:nvPicPr>
          <p:cNvPr id="13" name="圖片 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6125" y="2287613"/>
            <a:ext cx="2070826" cy="2070826"/>
          </a:xfrm>
          <a:prstGeom prst="rect">
            <a:avLst/>
          </a:prstGeom>
        </p:spPr>
      </p:pic>
    </p:spTree>
    <p:extLst>
      <p:ext uri="{BB962C8B-B14F-4D97-AF65-F5344CB8AC3E}">
        <p14:creationId xmlns:p14="http://schemas.microsoft.com/office/powerpoint/2010/main" val="141093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7"/>
                                        </p:tgtEl>
                                      </p:cBhvr>
                                    </p:cmd>
                                  </p:childTnLst>
                                </p:cTn>
                              </p:par>
                            </p:childTnLst>
                          </p:cTn>
                        </p:par>
                      </p:childTnLst>
                    </p:cTn>
                  </p:par>
                </p:childTnLst>
              </p:cTn>
              <p:nextCondLst>
                <p:cond evt="onClick" delay="0">
                  <p:tgtEl>
                    <p:spTgt spid="7"/>
                  </p:tgtEl>
                </p:cond>
              </p:nextCondLst>
            </p:seq>
            <p:video>
              <p:cMediaNode vol="80000">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8"/>
                                        </p:tgtEl>
                                      </p:cBhvr>
                                    </p:cmd>
                                  </p:childTnLst>
                                </p:cTn>
                              </p:par>
                            </p:childTnLst>
                          </p:cTn>
                        </p:par>
                      </p:childTnLst>
                    </p:cTn>
                  </p:par>
                </p:childTnLst>
              </p:cTn>
              <p:nextCondLst>
                <p:cond evt="onClick" delay="0">
                  <p:tgtEl>
                    <p:spTgt spid="8"/>
                  </p:tgtEl>
                </p:cond>
              </p:nextCondLst>
            </p:seq>
            <p:video>
              <p:cMediaNode vol="80000">
                <p:cTn id="25" fill="hold" display="0">
                  <p:stCondLst>
                    <p:cond delay="indefinite"/>
                  </p:stCondLst>
                </p:cTn>
                <p:tgtEl>
                  <p:spTgt spid="8"/>
                </p:tgtEl>
              </p:cMediaNode>
            </p:vide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9"/>
                                        </p:tgtEl>
                                      </p:cBhvr>
                                    </p:cmd>
                                  </p:childTnLst>
                                </p:cTn>
                              </p:par>
                            </p:childTnLst>
                          </p:cTn>
                        </p:par>
                      </p:childTnLst>
                    </p:cTn>
                  </p:par>
                </p:childTnLst>
              </p:cTn>
              <p:nextCondLst>
                <p:cond evt="onClick" delay="0">
                  <p:tgtEl>
                    <p:spTgt spid="9"/>
                  </p:tgtEl>
                </p:cond>
              </p:nextCondLst>
            </p:seq>
            <p:video>
              <p:cMediaNode vol="80000">
                <p:cTn id="31" fill="hold" display="0">
                  <p:stCondLst>
                    <p:cond delay="indefinite"/>
                  </p:stCondLst>
                </p:cTn>
                <p:tgtEl>
                  <p:spTgt spid="9"/>
                </p:tgtEl>
              </p:cMediaNode>
            </p:vide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11"/>
                                        </p:tgtEl>
                                      </p:cBhvr>
                                    </p:cmd>
                                  </p:childTnLst>
                                </p:cTn>
                              </p:par>
                            </p:childTnLst>
                          </p:cTn>
                        </p:par>
                      </p:childTnLst>
                    </p:cTn>
                  </p:par>
                </p:childTnLst>
              </p:cTn>
              <p:nextCondLst>
                <p:cond evt="onClick" delay="0">
                  <p:tgtEl>
                    <p:spTgt spid="11"/>
                  </p:tgtEl>
                </p:cond>
              </p:nextCondLst>
            </p:seq>
            <p:video>
              <p:cMediaNode vol="80000">
                <p:cTn id="37" fill="hold" display="0">
                  <p:stCondLst>
                    <p:cond delay="indefinite"/>
                  </p:stCondLst>
                </p:cTn>
                <p:tgtEl>
                  <p:spTgt spid="11"/>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cap="none" dirty="0">
                <a:latin typeface="微軟正黑體" panose="020B0604030504040204" pitchFamily="34" charset="-120"/>
                <a:ea typeface="微軟正黑體" panose="020B0604030504040204" pitchFamily="34" charset="-120"/>
              </a:rPr>
              <a:t>硬體</a:t>
            </a:r>
            <a:r>
              <a:rPr lang="zh-TW" altLang="en-US" cap="none" dirty="0" smtClean="0">
                <a:latin typeface="微軟正黑體" panose="020B0604030504040204" pitchFamily="34" charset="-120"/>
                <a:ea typeface="微軟正黑體" panose="020B0604030504040204" pitchFamily="34" charset="-120"/>
              </a:rPr>
              <a:t>應用 </a:t>
            </a:r>
            <a:r>
              <a:rPr lang="en-US" altLang="zh-TW" cap="none" dirty="0" smtClean="0">
                <a:latin typeface="微軟正黑體" panose="020B0604030504040204" pitchFamily="34" charset="-120"/>
                <a:ea typeface="微軟正黑體" panose="020B0604030504040204" pitchFamily="34" charset="-120"/>
              </a:rPr>
              <a:t>–</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ESP8266/ESP32 Arduino</a:t>
            </a:r>
            <a:r>
              <a:rPr lang="zh-TW" altLang="en-US" cap="none" dirty="0" smtClean="0">
                <a:latin typeface="微軟正黑體" panose="020B0604030504040204" pitchFamily="34" charset="-120"/>
                <a:ea typeface="微軟正黑體" panose="020B0604030504040204" pitchFamily="34" charset="-120"/>
              </a:rPr>
              <a:t>系列</a:t>
            </a:r>
            <a:endParaRPr lang="zh-TW" altLang="en-US" cap="none" dirty="0"/>
          </a:p>
        </p:txBody>
      </p:sp>
      <p:sp>
        <p:nvSpPr>
          <p:cNvPr id="3" name="內容版面配置區 2"/>
          <p:cNvSpPr>
            <a:spLocks noGrp="1"/>
          </p:cNvSpPr>
          <p:nvPr>
            <p:ph idx="1"/>
          </p:nvPr>
        </p:nvSpPr>
        <p:spPr/>
        <p:txBody>
          <a:bodyPr/>
          <a:lstStyle/>
          <a:p>
            <a:endParaRPr lang="en-US" altLang="zh-TW" dirty="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dirty="0" smtClean="0">
                <a:ln w="0"/>
                <a:solidFill>
                  <a:schemeClr val="accent5"/>
                </a:solidFill>
                <a:effectLst>
                  <a:outerShdw blurRad="38100" dist="19050" dir="2700000" algn="tl" rotWithShape="0">
                    <a:schemeClr val="dk1">
                      <a:alpha val="40000"/>
                    </a:schemeClr>
                  </a:outerShdw>
                </a:effectLst>
              </a:rPr>
              <a:t>4</a:t>
            </a: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4098" name="Picture 2" descr="Adafruit Huzzah Feather ESP8266 Specs and Mo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56789">
            <a:off x="3768906" y="4108161"/>
            <a:ext cx="3089418" cy="20606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demcu esp32 是否可以刷固件为Webduino:Bit - 〖BPI:bit &amp;amp; Webduino &amp;amp; Arduino〗 -  香蕉派开源硬件Banana pi open sourc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145" y="1833882"/>
            <a:ext cx="2704702" cy="19296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BO ESP8266-12F: Developer boards - ESP8266 solder-on Wi-Fi module at  reichelt elektroni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419" y="4316395"/>
            <a:ext cx="3008804" cy="225367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aspberry Pi Products Category on Adafruit Indust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331" y="2139932"/>
            <a:ext cx="6096000" cy="43529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ediaTek LinkIt™ Smart 7688 物聯網開發平台聯發科Linkit 7688 開發板- 台灣智能感測科技"/>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86" y="1591008"/>
            <a:ext cx="4458585" cy="297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30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a:latin typeface="微軟正黑體" panose="020B0604030504040204" pitchFamily="34" charset="-120"/>
                <a:ea typeface="微軟正黑體" panose="020B0604030504040204" pitchFamily="34" charset="-120"/>
              </a:rPr>
              <a:t>問題與討論</a:t>
            </a:r>
          </a:p>
        </p:txBody>
      </p:sp>
      <p:sp>
        <p:nvSpPr>
          <p:cNvPr id="3" name="內容版面配置區 2"/>
          <p:cNvSpPr>
            <a:spLocks noGrp="1"/>
          </p:cNvSpPr>
          <p:nvPr>
            <p:ph idx="1"/>
          </p:nvPr>
        </p:nvSpPr>
        <p:spPr/>
        <p:txBody>
          <a:bodyPr>
            <a:normAutofit/>
          </a:bodyPr>
          <a:lstStyle/>
          <a:p>
            <a:r>
              <a:rPr lang="zh-TW" altLang="en-US" sz="2800" dirty="0" smtClean="0">
                <a:latin typeface="微軟正黑體" panose="020B0604030504040204" pitchFamily="34" charset="-120"/>
                <a:ea typeface="微軟正黑體" panose="020B0604030504040204" pitchFamily="34" charset="-120"/>
              </a:rPr>
              <a:t>有沒有</a:t>
            </a:r>
            <a:r>
              <a:rPr lang="zh-TW" altLang="en-US" sz="2800" dirty="0">
                <a:latin typeface="微軟正黑體" panose="020B0604030504040204" pitchFamily="34" charset="-120"/>
                <a:ea typeface="微軟正黑體" panose="020B0604030504040204" pitchFamily="34" charset="-120"/>
              </a:rPr>
              <a:t>讓</a:t>
            </a:r>
            <a:r>
              <a:rPr lang="zh-TW" altLang="en-US" sz="2800" dirty="0" smtClean="0">
                <a:latin typeface="微軟正黑體" panose="020B0604030504040204" pitchFamily="34" charset="-120"/>
                <a:ea typeface="微軟正黑體" panose="020B0604030504040204" pitchFamily="34" charset="-120"/>
              </a:rPr>
              <a:t>你聯想到可以應用在那些情境？</a:t>
            </a:r>
            <a:endParaRPr lang="en-US" altLang="zh-TW" sz="2800" dirty="0" smtClean="0">
              <a:latin typeface="微軟正黑體" panose="020B0604030504040204" pitchFamily="34" charset="-120"/>
              <a:ea typeface="微軟正黑體" panose="020B0604030504040204" pitchFamily="34" charset="-120"/>
            </a:endParaRPr>
          </a:p>
          <a:p>
            <a:endParaRPr lang="zh-TW" altLang="en-US" sz="2800" dirty="0">
              <a:latin typeface="微軟正黑體" panose="020B0604030504040204" pitchFamily="34" charset="-120"/>
              <a:ea typeface="微軟正黑體" panose="020B0604030504040204" pitchFamily="34" charset="-120"/>
            </a:endParaRPr>
          </a:p>
        </p:txBody>
      </p:sp>
      <p:sp>
        <p:nvSpPr>
          <p:cNvPr id="4" name="矩形 3"/>
          <p:cNvSpPr/>
          <p:nvPr/>
        </p:nvSpPr>
        <p:spPr>
          <a:xfrm>
            <a:off x="11530026"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5</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47239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smtClean="0"/>
              <a:t>Thank You</a:t>
            </a:r>
            <a:endParaRPr lang="zh-TW" altLang="en-US" cap="none" dirty="0"/>
          </a:p>
        </p:txBody>
      </p:sp>
      <p:sp>
        <p:nvSpPr>
          <p:cNvPr id="3" name="內容版面配置區 2"/>
          <p:cNvSpPr>
            <a:spLocks noGrp="1"/>
          </p:cNvSpPr>
          <p:nvPr>
            <p:ph idx="1"/>
          </p:nvPr>
        </p:nvSpPr>
        <p:spPr/>
        <p:txBody>
          <a:bodyPr/>
          <a:lstStyle/>
          <a:p>
            <a:r>
              <a:rPr lang="en-US" altLang="zh-TW" dirty="0" smtClean="0"/>
              <a:t>https://cumi.co/20211012</a:t>
            </a:r>
            <a:endParaRPr lang="zh-TW" altLang="en-US" dirty="0"/>
          </a:p>
        </p:txBody>
      </p:sp>
      <p:sp>
        <p:nvSpPr>
          <p:cNvPr id="4" name="矩形 3"/>
          <p:cNvSpPr/>
          <p:nvPr/>
        </p:nvSpPr>
        <p:spPr>
          <a:xfrm>
            <a:off x="10457077" y="147935"/>
            <a:ext cx="1620957"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END</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970" y="2096064"/>
            <a:ext cx="4286250" cy="4286250"/>
          </a:xfrm>
          <a:prstGeom prst="rect">
            <a:avLst/>
          </a:prstGeom>
        </p:spPr>
      </p:pic>
    </p:spTree>
    <p:extLst>
      <p:ext uri="{BB962C8B-B14F-4D97-AF65-F5344CB8AC3E}">
        <p14:creationId xmlns:p14="http://schemas.microsoft.com/office/powerpoint/2010/main" val="2590715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pPr algn="l"/>
            <a:r>
              <a:rPr lang="en-US" altLang="zh-TW" cap="none" dirty="0" err="1">
                <a:latin typeface="微軟正黑體" panose="020B0604030504040204" pitchFamily="34" charset="-120"/>
                <a:ea typeface="微軟正黑體" panose="020B0604030504040204" pitchFamily="34" charset="-120"/>
              </a:rPr>
              <a:t>IoT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平台架構</a:t>
            </a:r>
          </a:p>
        </p:txBody>
      </p:sp>
      <p:sp>
        <p:nvSpPr>
          <p:cNvPr id="3" name="內容版面配置區 2"/>
          <p:cNvSpPr>
            <a:spLocks noGrp="1"/>
          </p:cNvSpPr>
          <p:nvPr>
            <p:ph idx="1"/>
          </p:nvPr>
        </p:nvSpPr>
        <p:spPr>
          <a:xfrm>
            <a:off x="913795" y="2096064"/>
            <a:ext cx="2981672" cy="3695136"/>
          </a:xfrm>
        </p:spPr>
        <p:txBody>
          <a:bodyPr/>
          <a:lstStyle/>
          <a:p>
            <a:r>
              <a:rPr lang="en-US" altLang="zh-TW" dirty="0" smtClean="0">
                <a:latin typeface="微軟正黑體" panose="020B0604030504040204" pitchFamily="34" charset="-120"/>
                <a:ea typeface="微軟正黑體" panose="020B0604030504040204" pitchFamily="34" charset="-120"/>
              </a:rPr>
              <a:t>MQTT</a:t>
            </a:r>
            <a:r>
              <a:rPr lang="zh-TW" altLang="en-US" dirty="0" smtClean="0">
                <a:latin typeface="微軟正黑體" panose="020B0604030504040204" pitchFamily="34" charset="-120"/>
                <a:ea typeface="微軟正黑體" panose="020B0604030504040204" pitchFamily="34" charset="-120"/>
              </a:rPr>
              <a:t>物聯網架構</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推</a:t>
            </a:r>
            <a:r>
              <a:rPr lang="zh-TW" altLang="en-US" dirty="0" smtClean="0">
                <a:latin typeface="微軟正黑體" panose="020B0604030504040204" pitchFamily="34" charset="-120"/>
                <a:ea typeface="微軟正黑體" panose="020B0604030504040204" pitchFamily="34" charset="-120"/>
              </a:rPr>
              <a:t>送</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訂閱</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資料庫</a:t>
            </a:r>
            <a:endParaRPr lang="en-US" altLang="zh-TW" dirty="0" smtClean="0">
              <a:latin typeface="微軟正黑體" panose="020B0604030504040204" pitchFamily="34" charset="-120"/>
              <a:ea typeface="微軟正黑體" panose="020B0604030504040204" pitchFamily="34" charset="-120"/>
            </a:endParaRPr>
          </a:p>
          <a:p>
            <a:pPr lvl="1"/>
            <a:r>
              <a:rPr lang="zh-TW" altLang="en-US" dirty="0" smtClean="0">
                <a:latin typeface="微軟正黑體" panose="020B0604030504040204" pitchFamily="34" charset="-120"/>
                <a:ea typeface="微軟正黑體" panose="020B0604030504040204" pitchFamily="34" charset="-120"/>
              </a:rPr>
              <a:t>整合介面</a:t>
            </a:r>
            <a:endParaRPr lang="en-US" altLang="zh-TW" dirty="0" smtClean="0">
              <a:latin typeface="微軟正黑體" panose="020B0604030504040204" pitchFamily="34" charset="-120"/>
              <a:ea typeface="微軟正黑體" panose="020B0604030504040204" pitchFamily="34" charset="-120"/>
            </a:endParaRPr>
          </a:p>
        </p:txBody>
      </p:sp>
      <p:sp>
        <p:nvSpPr>
          <p:cNvPr id="4" name="矩形 3"/>
          <p:cNvSpPr/>
          <p:nvPr/>
        </p:nvSpPr>
        <p:spPr>
          <a:xfrm>
            <a:off x="11530026"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cxnSp>
        <p:nvCxnSpPr>
          <p:cNvPr id="12" name="直線單箭頭接點 11"/>
          <p:cNvCxnSpPr>
            <a:stCxn id="28" idx="2"/>
            <a:endCxn id="13" idx="6"/>
          </p:cNvCxnSpPr>
          <p:nvPr/>
        </p:nvCxnSpPr>
        <p:spPr>
          <a:xfrm flipH="1" flipV="1">
            <a:off x="5676312" y="2752892"/>
            <a:ext cx="811425" cy="81860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4694821" y="2262146"/>
            <a:ext cx="981491" cy="98149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pic>
        <p:nvPicPr>
          <p:cNvPr id="2054" name="Picture 6" descr="How to Export Large WordPress Databases and Speed Up the Proces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0503" y="2477857"/>
            <a:ext cx="1388157" cy="650888"/>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p:cNvSpPr txBox="1"/>
          <p:nvPr/>
        </p:nvSpPr>
        <p:spPr>
          <a:xfrm>
            <a:off x="4652819" y="3234503"/>
            <a:ext cx="1227516" cy="584775"/>
          </a:xfrm>
          <a:prstGeom prst="rect">
            <a:avLst/>
          </a:prstGeom>
          <a:noFill/>
        </p:spPr>
        <p:txBody>
          <a:bodyPr wrap="none" rtlCol="0">
            <a:spAutoFit/>
          </a:bodyPr>
          <a:lstStyle/>
          <a:p>
            <a:pPr algn="ctr"/>
            <a:r>
              <a:rPr lang="en-US" altLang="zh-TW" sz="1600" dirty="0" smtClean="0">
                <a:solidFill>
                  <a:srgbClr val="FFFF00"/>
                </a:solidFill>
              </a:rPr>
              <a:t>Database</a:t>
            </a:r>
          </a:p>
          <a:p>
            <a:pPr algn="ctr"/>
            <a:r>
              <a:rPr lang="en-US" altLang="zh-TW" sz="1600" dirty="0" smtClean="0">
                <a:solidFill>
                  <a:srgbClr val="FFFF00"/>
                </a:solidFill>
              </a:rPr>
              <a:t>Subscriber</a:t>
            </a:r>
            <a:endParaRPr lang="zh-TW" altLang="en-US" sz="1600" dirty="0">
              <a:solidFill>
                <a:srgbClr val="FFFF00"/>
              </a:solidFill>
            </a:endParaRPr>
          </a:p>
        </p:txBody>
      </p:sp>
      <p:pic>
        <p:nvPicPr>
          <p:cNvPr id="2056" name="Picture 8" descr="Web and Data Analytics: Statistics, Google Analytics Help &amp;amp; Discu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069" y="1663831"/>
            <a:ext cx="958311" cy="95831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單箭頭接點 19"/>
          <p:cNvCxnSpPr>
            <a:stCxn id="13" idx="6"/>
            <a:endCxn id="2056" idx="1"/>
          </p:cNvCxnSpPr>
          <p:nvPr/>
        </p:nvCxnSpPr>
        <p:spPr>
          <a:xfrm flipV="1">
            <a:off x="5676312" y="2142987"/>
            <a:ext cx="1066757" cy="60990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2056" idx="3"/>
            <a:endCxn id="30" idx="2"/>
          </p:cNvCxnSpPr>
          <p:nvPr/>
        </p:nvCxnSpPr>
        <p:spPr>
          <a:xfrm>
            <a:off x="7701380" y="2142987"/>
            <a:ext cx="923400" cy="1427462"/>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雲朵形 27"/>
          <p:cNvSpPr/>
          <p:nvPr/>
        </p:nvSpPr>
        <p:spPr>
          <a:xfrm>
            <a:off x="6482953" y="3080748"/>
            <a:ext cx="1542198" cy="981491"/>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TW" sz="1200" dirty="0" smtClean="0">
                <a:solidFill>
                  <a:schemeClr val="bg1"/>
                </a:solidFill>
              </a:rPr>
              <a:t>MQTT</a:t>
            </a:r>
          </a:p>
          <a:p>
            <a:pPr algn="ctr"/>
            <a:r>
              <a:rPr lang="en-US" altLang="zh-TW" sz="1200" dirty="0" smtClean="0">
                <a:solidFill>
                  <a:schemeClr val="bg1"/>
                </a:solidFill>
              </a:rPr>
              <a:t>Broker</a:t>
            </a:r>
            <a:endParaRPr lang="zh-TW" altLang="en-US" sz="1200" dirty="0">
              <a:solidFill>
                <a:schemeClr val="bg1"/>
              </a:solidFill>
            </a:endParaRPr>
          </a:p>
        </p:txBody>
      </p:sp>
      <p:sp>
        <p:nvSpPr>
          <p:cNvPr id="30" name="橢圓 29"/>
          <p:cNvSpPr/>
          <p:nvPr/>
        </p:nvSpPr>
        <p:spPr>
          <a:xfrm>
            <a:off x="8624780" y="3079703"/>
            <a:ext cx="981491" cy="98149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600" dirty="0" smtClean="0"/>
              <a:t>Web</a:t>
            </a:r>
            <a:endParaRPr lang="zh-TW" altLang="en-US" sz="1600" dirty="0"/>
          </a:p>
        </p:txBody>
      </p:sp>
      <p:sp>
        <p:nvSpPr>
          <p:cNvPr id="31" name="橢圓 30"/>
          <p:cNvSpPr/>
          <p:nvPr/>
        </p:nvSpPr>
        <p:spPr>
          <a:xfrm>
            <a:off x="8624780" y="1071265"/>
            <a:ext cx="981491" cy="98149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dirty="0" smtClean="0"/>
              <a:t>App</a:t>
            </a:r>
            <a:endParaRPr lang="zh-TW" altLang="en-US" dirty="0"/>
          </a:p>
        </p:txBody>
      </p:sp>
      <p:sp>
        <p:nvSpPr>
          <p:cNvPr id="32" name="橢圓 31"/>
          <p:cNvSpPr/>
          <p:nvPr/>
        </p:nvSpPr>
        <p:spPr>
          <a:xfrm>
            <a:off x="6268882" y="5000000"/>
            <a:ext cx="981491" cy="98149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TW" sz="1100" dirty="0" smtClean="0">
                <a:solidFill>
                  <a:schemeClr val="bg1"/>
                </a:solidFill>
              </a:rPr>
              <a:t>Device</a:t>
            </a:r>
            <a:endParaRPr lang="zh-TW" altLang="en-US" sz="1100" dirty="0">
              <a:solidFill>
                <a:schemeClr val="bg1"/>
              </a:solidFill>
            </a:endParaRPr>
          </a:p>
        </p:txBody>
      </p:sp>
      <p:cxnSp>
        <p:nvCxnSpPr>
          <p:cNvPr id="33" name="直線單箭頭接點 32"/>
          <p:cNvCxnSpPr>
            <a:stCxn id="32" idx="0"/>
            <a:endCxn id="28" idx="1"/>
          </p:cNvCxnSpPr>
          <p:nvPr/>
        </p:nvCxnSpPr>
        <p:spPr>
          <a:xfrm flipV="1">
            <a:off x="6759628" y="4061194"/>
            <a:ext cx="494424" cy="938806"/>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6374106" y="6025161"/>
            <a:ext cx="876267" cy="584775"/>
          </a:xfrm>
          <a:prstGeom prst="rect">
            <a:avLst/>
          </a:prstGeom>
          <a:noFill/>
        </p:spPr>
        <p:txBody>
          <a:bodyPr wrap="none" rtlCol="0">
            <a:spAutoFit/>
          </a:bodyPr>
          <a:lstStyle/>
          <a:p>
            <a:pPr algn="ctr"/>
            <a:r>
              <a:rPr lang="en-US" altLang="zh-TW" sz="1600" dirty="0" smtClean="0">
                <a:solidFill>
                  <a:srgbClr val="FFFF00"/>
                </a:solidFill>
              </a:rPr>
              <a:t>Sensor</a:t>
            </a:r>
          </a:p>
          <a:p>
            <a:pPr algn="ctr"/>
            <a:r>
              <a:rPr lang="en-US" altLang="zh-TW" sz="1600" dirty="0" smtClean="0">
                <a:solidFill>
                  <a:srgbClr val="FFFF00"/>
                </a:solidFill>
              </a:rPr>
              <a:t>Publish</a:t>
            </a:r>
            <a:endParaRPr lang="zh-TW" altLang="en-US" sz="1600" dirty="0">
              <a:solidFill>
                <a:srgbClr val="FFFF00"/>
              </a:solidFill>
            </a:endParaRPr>
          </a:p>
        </p:txBody>
      </p:sp>
      <p:sp>
        <p:nvSpPr>
          <p:cNvPr id="52" name="文字方塊 51"/>
          <p:cNvSpPr txBox="1"/>
          <p:nvPr/>
        </p:nvSpPr>
        <p:spPr>
          <a:xfrm>
            <a:off x="6641775" y="2575127"/>
            <a:ext cx="1239891" cy="338554"/>
          </a:xfrm>
          <a:prstGeom prst="rect">
            <a:avLst/>
          </a:prstGeom>
          <a:noFill/>
        </p:spPr>
        <p:txBody>
          <a:bodyPr wrap="none" rtlCol="0">
            <a:spAutoFit/>
          </a:bodyPr>
          <a:lstStyle/>
          <a:p>
            <a:pPr algn="ctr"/>
            <a:r>
              <a:rPr lang="en-US" altLang="zh-TW" sz="1600" dirty="0" err="1" smtClean="0">
                <a:solidFill>
                  <a:srgbClr val="FFFF00"/>
                </a:solidFill>
              </a:rPr>
              <a:t>WebServer</a:t>
            </a:r>
            <a:endParaRPr lang="zh-TW" altLang="en-US" sz="1600" dirty="0">
              <a:solidFill>
                <a:srgbClr val="FFFF00"/>
              </a:solidFill>
            </a:endParaRPr>
          </a:p>
        </p:txBody>
      </p:sp>
      <p:cxnSp>
        <p:nvCxnSpPr>
          <p:cNvPr id="55" name="直線單箭頭接點 54"/>
          <p:cNvCxnSpPr>
            <a:stCxn id="28" idx="0"/>
            <a:endCxn id="30" idx="2"/>
          </p:cNvCxnSpPr>
          <p:nvPr/>
        </p:nvCxnSpPr>
        <p:spPr>
          <a:xfrm flipV="1">
            <a:off x="8023866" y="3570449"/>
            <a:ext cx="600914" cy="1045"/>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2056" idx="3"/>
            <a:endCxn id="31" idx="2"/>
          </p:cNvCxnSpPr>
          <p:nvPr/>
        </p:nvCxnSpPr>
        <p:spPr>
          <a:xfrm flipV="1">
            <a:off x="7701380" y="1562011"/>
            <a:ext cx="923400" cy="580976"/>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28" idx="0"/>
            <a:endCxn id="31" idx="2"/>
          </p:cNvCxnSpPr>
          <p:nvPr/>
        </p:nvCxnSpPr>
        <p:spPr>
          <a:xfrm flipV="1">
            <a:off x="8023866" y="1562011"/>
            <a:ext cx="600914" cy="2009483"/>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橢圓 33"/>
          <p:cNvSpPr/>
          <p:nvPr/>
        </p:nvSpPr>
        <p:spPr>
          <a:xfrm>
            <a:off x="7484755" y="5000000"/>
            <a:ext cx="981491" cy="98149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TW" sz="1100" dirty="0" smtClean="0">
                <a:solidFill>
                  <a:schemeClr val="bg1"/>
                </a:solidFill>
              </a:rPr>
              <a:t>Device</a:t>
            </a:r>
            <a:endParaRPr lang="zh-TW" altLang="en-US" sz="1100" dirty="0">
              <a:solidFill>
                <a:schemeClr val="bg1"/>
              </a:solidFill>
            </a:endParaRPr>
          </a:p>
        </p:txBody>
      </p:sp>
      <p:cxnSp>
        <p:nvCxnSpPr>
          <p:cNvPr id="35" name="直線單箭頭接點 34"/>
          <p:cNvCxnSpPr>
            <a:stCxn id="34" idx="0"/>
            <a:endCxn id="28" idx="1"/>
          </p:cNvCxnSpPr>
          <p:nvPr/>
        </p:nvCxnSpPr>
        <p:spPr>
          <a:xfrm flipH="1" flipV="1">
            <a:off x="7254052" y="4061194"/>
            <a:ext cx="721449" cy="938806"/>
          </a:xfrm>
          <a:prstGeom prst="straightConnector1">
            <a:avLst/>
          </a:prstGeom>
          <a:ln w="28575">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17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076" name="Picture 4" descr="Inaugural Member Companies — Tech:NY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096" y="3411415"/>
            <a:ext cx="4723019" cy="325662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pPr algn="l"/>
            <a:r>
              <a:rPr lang="en-US" altLang="zh-TW" cap="none" dirty="0" err="1" smtClean="0">
                <a:latin typeface="微軟正黑體" panose="020B0604030504040204" pitchFamily="34" charset="-120"/>
                <a:ea typeface="微軟正黑體" panose="020B0604030504040204" pitchFamily="34" charset="-120"/>
              </a:rPr>
              <a:t>Adafruit</a:t>
            </a:r>
            <a:endParaRPr lang="zh-TW" altLang="en-US" cap="none"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1"/>
          </p:nvPr>
        </p:nvSpPr>
        <p:spPr/>
        <p:txBody>
          <a:bodyPr/>
          <a:lstStyle/>
          <a:p>
            <a:r>
              <a:rPr lang="en-US" altLang="zh-TW" dirty="0" err="1">
                <a:latin typeface="微軟正黑體" panose="020B0604030504040204" pitchFamily="34" charset="-120"/>
                <a:ea typeface="微軟正黑體" panose="020B0604030504040204" pitchFamily="34" charset="-120"/>
              </a:rPr>
              <a:t>Adafruit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由麻省</a:t>
            </a:r>
            <a:r>
              <a:rPr lang="zh-TW" altLang="en-US" dirty="0" smtClean="0">
                <a:latin typeface="微軟正黑體" panose="020B0604030504040204" pitchFamily="34" charset="-120"/>
                <a:ea typeface="微軟正黑體" panose="020B0604030504040204" pitchFamily="34" charset="-120"/>
              </a:rPr>
              <a:t>理工學院工程師 於 </a:t>
            </a:r>
            <a:r>
              <a:rPr lang="en-US" altLang="zh-TW" dirty="0">
                <a:latin typeface="微軟正黑體" panose="020B0604030504040204" pitchFamily="34" charset="-120"/>
                <a:ea typeface="微軟正黑體" panose="020B0604030504040204" pitchFamily="34" charset="-120"/>
              </a:rPr>
              <a:t>2005 </a:t>
            </a:r>
            <a:r>
              <a:rPr lang="zh-TW" altLang="en-US" dirty="0">
                <a:latin typeface="微軟正黑體" panose="020B0604030504040204" pitchFamily="34" charset="-120"/>
                <a:ea typeface="微軟正黑體" panose="020B0604030504040204" pitchFamily="34" charset="-120"/>
              </a:rPr>
              <a:t>年創立。她的目標是為所有年齡段和技能水平的製造商創建最好的在線學習電子產品和設計最佳產品的地方。</a:t>
            </a:r>
            <a:endParaRPr lang="en-US" altLang="zh-TW" dirty="0" smtClean="0">
              <a:latin typeface="微軟正黑體" panose="020B0604030504040204" pitchFamily="34" charset="-120"/>
              <a:ea typeface="微軟正黑體" panose="020B0604030504040204" pitchFamily="34" charset="-120"/>
            </a:endParaRPr>
          </a:p>
          <a:p>
            <a:r>
              <a:rPr lang="en-US" altLang="zh-TW" dirty="0" err="1" smtClean="0">
                <a:latin typeface="微軟正黑體" panose="020B0604030504040204" pitchFamily="34" charset="-120"/>
                <a:ea typeface="微軟正黑體" panose="020B0604030504040204" pitchFamily="34" charset="-120"/>
              </a:rPr>
              <a:t>Adafruit</a:t>
            </a:r>
            <a:r>
              <a:rPr lang="en-US" altLang="zh-TW" dirty="0" smtClean="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IO </a:t>
            </a:r>
            <a:r>
              <a:rPr lang="zh-TW" altLang="en-US" dirty="0">
                <a:latin typeface="微軟正黑體" panose="020B0604030504040204" pitchFamily="34" charset="-120"/>
                <a:ea typeface="微軟正黑體" panose="020B0604030504040204" pitchFamily="34" charset="-120"/>
              </a:rPr>
              <a:t>是一個免費</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付費的</a:t>
            </a:r>
            <a:r>
              <a:rPr lang="en-US" altLang="zh-TW" dirty="0" err="1">
                <a:latin typeface="微軟正黑體" panose="020B0604030504040204" pitchFamily="34" charset="-120"/>
                <a:ea typeface="微軟正黑體" panose="020B0604030504040204" pitchFamily="34" charset="-120"/>
              </a:rPr>
              <a:t>IoT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平台，提供數據雲端化、圖像化的服務整合，</a:t>
            </a:r>
            <a:r>
              <a:rPr lang="en-US" altLang="zh-TW" dirty="0" err="1">
                <a:latin typeface="微軟正黑體" panose="020B0604030504040204" pitchFamily="34" charset="-120"/>
                <a:ea typeface="微軟正黑體" panose="020B0604030504040204" pitchFamily="34" charset="-120"/>
              </a:rPr>
              <a:t>Adafruit</a:t>
            </a:r>
            <a:r>
              <a:rPr lang="en-US" altLang="zh-TW" dirty="0">
                <a:latin typeface="微軟正黑體" panose="020B0604030504040204" pitchFamily="34" charset="-120"/>
                <a:ea typeface="微軟正黑體" panose="020B0604030504040204" pitchFamily="34" charset="-120"/>
              </a:rPr>
              <a:t> IO </a:t>
            </a:r>
            <a:r>
              <a:rPr lang="zh-TW" altLang="en-US" dirty="0">
                <a:latin typeface="微軟正黑體" panose="020B0604030504040204" pitchFamily="34" charset="-120"/>
                <a:ea typeface="微軟正黑體" panose="020B0604030504040204" pitchFamily="34" charset="-120"/>
              </a:rPr>
              <a:t>可以讓使用者自由定義雲端的資料內容；</a:t>
            </a:r>
            <a:r>
              <a:rPr lang="en-US" altLang="zh-TW" dirty="0">
                <a:latin typeface="微軟正黑體" panose="020B0604030504040204" pitchFamily="34" charset="-120"/>
                <a:ea typeface="微軟正黑體" panose="020B0604030504040204" pitchFamily="34" charset="-120"/>
              </a:rPr>
              <a:t>Protocol </a:t>
            </a:r>
            <a:r>
              <a:rPr lang="zh-TW" altLang="en-US" dirty="0">
                <a:latin typeface="微軟正黑體" panose="020B0604030504040204" pitchFamily="34" charset="-120"/>
                <a:ea typeface="微軟正黑體" panose="020B0604030504040204" pitchFamily="34" charset="-120"/>
              </a:rPr>
              <a:t>除了支援</a:t>
            </a:r>
            <a:r>
              <a:rPr lang="en-US" altLang="zh-TW" dirty="0">
                <a:latin typeface="微軟正黑體" panose="020B0604030504040204" pitchFamily="34" charset="-120"/>
                <a:ea typeface="微軟正黑體" panose="020B0604030504040204" pitchFamily="34" charset="-120"/>
              </a:rPr>
              <a:t>MQTT(S)</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HTTP(S)</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WebSocket</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外，也提供多樣化的</a:t>
            </a:r>
            <a:r>
              <a:rPr lang="en-US" altLang="zh-TW" dirty="0">
                <a:latin typeface="微軟正黑體" panose="020B0604030504040204" pitchFamily="34" charset="-120"/>
                <a:ea typeface="微軟正黑體" panose="020B0604030504040204" pitchFamily="34" charset="-120"/>
              </a:rPr>
              <a:t>API</a:t>
            </a:r>
            <a:r>
              <a:rPr lang="zh-TW" altLang="en-US" dirty="0">
                <a:latin typeface="微軟正黑體" panose="020B0604030504040204" pitchFamily="34" charset="-120"/>
                <a:ea typeface="微軟正黑體" panose="020B0604030504040204" pitchFamily="34" charset="-120"/>
              </a:rPr>
              <a:t>供使用者使用，大部分程式語言都可以透過</a:t>
            </a:r>
            <a:r>
              <a:rPr lang="en-US" altLang="zh-TW" dirty="0">
                <a:latin typeface="微軟正黑體" panose="020B0604030504040204" pitchFamily="34" charset="-120"/>
                <a:ea typeface="微軟正黑體" panose="020B0604030504040204" pitchFamily="34" charset="-120"/>
              </a:rPr>
              <a:t>HTTP </a:t>
            </a:r>
            <a:r>
              <a:rPr lang="zh-TW" altLang="en-US" dirty="0">
                <a:latin typeface="微軟正黑體" panose="020B0604030504040204" pitchFamily="34" charset="-120"/>
                <a:ea typeface="微軟正黑體" panose="020B0604030504040204" pitchFamily="34" charset="-120"/>
              </a:rPr>
              <a:t>或</a:t>
            </a:r>
            <a:r>
              <a:rPr lang="en-US" altLang="zh-TW" dirty="0">
                <a:latin typeface="微軟正黑體" panose="020B0604030504040204" pitchFamily="34" charset="-120"/>
                <a:ea typeface="微軟正黑體" panose="020B0604030504040204" pitchFamily="34" charset="-120"/>
              </a:rPr>
              <a:t>MQTT </a:t>
            </a:r>
            <a:r>
              <a:rPr lang="zh-TW" altLang="en-US" dirty="0">
                <a:latin typeface="微軟正黑體" panose="020B0604030504040204" pitchFamily="34" charset="-120"/>
                <a:ea typeface="微軟正黑體" panose="020B0604030504040204" pitchFamily="34" charset="-120"/>
              </a:rPr>
              <a:t>協定對</a:t>
            </a:r>
            <a:r>
              <a:rPr lang="en-US" altLang="zh-TW" dirty="0" err="1">
                <a:latin typeface="微軟正黑體" panose="020B0604030504040204" pitchFamily="34" charset="-120"/>
                <a:ea typeface="微軟正黑體" panose="020B0604030504040204" pitchFamily="34" charset="-120"/>
              </a:rPr>
              <a:t>Adafruit</a:t>
            </a:r>
            <a:r>
              <a:rPr lang="en-US" altLang="zh-TW" dirty="0">
                <a:latin typeface="微軟正黑體" panose="020B0604030504040204" pitchFamily="34" charset="-120"/>
                <a:ea typeface="微軟正黑體" panose="020B0604030504040204" pitchFamily="34" charset="-120"/>
              </a:rPr>
              <a:t> IO </a:t>
            </a:r>
            <a:r>
              <a:rPr lang="zh-TW" altLang="en-US" dirty="0">
                <a:latin typeface="微軟正黑體" panose="020B0604030504040204" pitchFamily="34" charset="-120"/>
                <a:ea typeface="微軟正黑體" panose="020B0604030504040204" pitchFamily="34" charset="-120"/>
              </a:rPr>
              <a:t>存取。</a:t>
            </a:r>
          </a:p>
        </p:txBody>
      </p:sp>
      <p:sp>
        <p:nvSpPr>
          <p:cNvPr id="4" name="矩形 3"/>
          <p:cNvSpPr/>
          <p:nvPr/>
        </p:nvSpPr>
        <p:spPr>
          <a:xfrm>
            <a:off x="11632231" y="147935"/>
            <a:ext cx="559769"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6373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smtClean="0">
                <a:latin typeface="微軟正黑體" panose="020B0604030504040204" pitchFamily="34" charset="-120"/>
                <a:ea typeface="微軟正黑體" panose="020B0604030504040204" pitchFamily="34" charset="-120"/>
              </a:rPr>
              <a:t>Adafruit</a:t>
            </a:r>
            <a:r>
              <a:rPr lang="en-US" altLang="zh-TW" cap="none" dirty="0" smtClean="0">
                <a:latin typeface="微軟正黑體" panose="020B0604030504040204" pitchFamily="34" charset="-120"/>
                <a:ea typeface="微軟正黑體" panose="020B0604030504040204" pitchFamily="34" charset="-120"/>
              </a:rPr>
              <a:t> </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Paas</a:t>
            </a:r>
            <a:r>
              <a:rPr lang="zh-TW" altLang="en-US" cap="none" dirty="0" smtClean="0">
                <a:latin typeface="微軟正黑體" panose="020B0604030504040204" pitchFamily="34" charset="-120"/>
                <a:ea typeface="微軟正黑體" panose="020B0604030504040204" pitchFamily="34" charset="-120"/>
              </a:rPr>
              <a:t>是什麼</a:t>
            </a:r>
            <a:r>
              <a:rPr lang="en-US" altLang="zh-TW" cap="none" dirty="0" smtClean="0">
                <a:latin typeface="微軟正黑體" panose="020B0604030504040204" pitchFamily="34" charset="-120"/>
                <a:ea typeface="微軟正黑體" panose="020B0604030504040204" pitchFamily="34" charset="-120"/>
              </a:rPr>
              <a:t>?</a:t>
            </a:r>
            <a:endParaRPr lang="zh-TW" altLang="en-US" cap="none" dirty="0">
              <a:latin typeface="微軟正黑體" panose="020B0604030504040204" pitchFamily="34" charset="-120"/>
              <a:ea typeface="微軟正黑體" panose="020B0604030504040204" pitchFamily="34" charset="-120"/>
            </a:endParaRPr>
          </a:p>
        </p:txBody>
      </p:sp>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3" name="Picture 2" descr="平台即服務：IaaS 包含伺服器和儲存體、網路防火牆和安全性以及資料中心 (實體廠房/建築物)。PaaS 則是 IaaS 的元素再加上作業系統、開發工具、資料庫管理及商務分析。SaaS 除了 PaaS 元素外，還有裝載的應用程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81" y="1935921"/>
            <a:ext cx="10353675" cy="37479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p:cNvGraphicFramePr>
            <a:graphicFrameLocks noGrp="1"/>
          </p:cNvGraphicFramePr>
          <p:nvPr>
            <p:extLst>
              <p:ext uri="{D42A27DB-BD31-4B8C-83A1-F6EECF244321}">
                <p14:modId xmlns:p14="http://schemas.microsoft.com/office/powerpoint/2010/main" val="3128036675"/>
              </p:ext>
            </p:extLst>
          </p:nvPr>
        </p:nvGraphicFramePr>
        <p:xfrm>
          <a:off x="913881" y="5683900"/>
          <a:ext cx="10353676" cy="656202"/>
        </p:xfrm>
        <a:graphic>
          <a:graphicData uri="http://schemas.openxmlformats.org/drawingml/2006/table">
            <a:tbl>
              <a:tblPr/>
              <a:tblGrid>
                <a:gridCol w="1725571">
                  <a:extLst>
                    <a:ext uri="{9D8B030D-6E8A-4147-A177-3AD203B41FA5}">
                      <a16:colId xmlns:a16="http://schemas.microsoft.com/office/drawing/2014/main" val="3820876042"/>
                    </a:ext>
                  </a:extLst>
                </a:gridCol>
                <a:gridCol w="1725571">
                  <a:extLst>
                    <a:ext uri="{9D8B030D-6E8A-4147-A177-3AD203B41FA5}">
                      <a16:colId xmlns:a16="http://schemas.microsoft.com/office/drawing/2014/main" val="2901602476"/>
                    </a:ext>
                  </a:extLst>
                </a:gridCol>
                <a:gridCol w="1725571">
                  <a:extLst>
                    <a:ext uri="{9D8B030D-6E8A-4147-A177-3AD203B41FA5}">
                      <a16:colId xmlns:a16="http://schemas.microsoft.com/office/drawing/2014/main" val="4203928652"/>
                    </a:ext>
                  </a:extLst>
                </a:gridCol>
                <a:gridCol w="1725571">
                  <a:extLst>
                    <a:ext uri="{9D8B030D-6E8A-4147-A177-3AD203B41FA5}">
                      <a16:colId xmlns:a16="http://schemas.microsoft.com/office/drawing/2014/main" val="534648582"/>
                    </a:ext>
                  </a:extLst>
                </a:gridCol>
                <a:gridCol w="1725571">
                  <a:extLst>
                    <a:ext uri="{9D8B030D-6E8A-4147-A177-3AD203B41FA5}">
                      <a16:colId xmlns:a16="http://schemas.microsoft.com/office/drawing/2014/main" val="1840637298"/>
                    </a:ext>
                  </a:extLst>
                </a:gridCol>
                <a:gridCol w="1725821">
                  <a:extLst>
                    <a:ext uri="{9D8B030D-6E8A-4147-A177-3AD203B41FA5}">
                      <a16:colId xmlns:a16="http://schemas.microsoft.com/office/drawing/2014/main" val="2677026080"/>
                    </a:ext>
                  </a:extLst>
                </a:gridCol>
              </a:tblGrid>
              <a:tr h="656202">
                <a:tc>
                  <a:txBody>
                    <a:bodyPr/>
                    <a:lstStyle/>
                    <a:p>
                      <a:pPr algn="l" fontAlgn="t"/>
                      <a:r>
                        <a:rPr lang="zh-TW" altLang="en-US" sz="1500">
                          <a:solidFill>
                            <a:srgbClr val="FF0000"/>
                          </a:solidFill>
                          <a:effectLst/>
                        </a:rPr>
                        <a:t>託管應用程式</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zh-TW" altLang="en-US" sz="1500">
                          <a:solidFill>
                            <a:srgbClr val="FF0000"/>
                          </a:solidFill>
                          <a:effectLst/>
                        </a:rPr>
                        <a:t>開發工具</a:t>
                      </a:r>
                      <a:r>
                        <a:rPr lang="en-US" altLang="zh-TW" sz="1500">
                          <a:solidFill>
                            <a:srgbClr val="FF0000"/>
                          </a:solidFill>
                          <a:effectLst/>
                        </a:rPr>
                        <a:t>, </a:t>
                      </a:r>
                      <a:r>
                        <a:rPr lang="zh-TW" altLang="en-US" sz="1500">
                          <a:solidFill>
                            <a:srgbClr val="FF0000"/>
                          </a:solidFill>
                          <a:effectLst/>
                        </a:rPr>
                        <a:t>資料庫管理</a:t>
                      </a:r>
                      <a:r>
                        <a:rPr lang="en-US" altLang="zh-TW" sz="1500">
                          <a:solidFill>
                            <a:srgbClr val="FF0000"/>
                          </a:solidFill>
                          <a:effectLst/>
                        </a:rPr>
                        <a:t>, </a:t>
                      </a:r>
                      <a:r>
                        <a:rPr lang="zh-TW" altLang="en-US" sz="1500">
                          <a:solidFill>
                            <a:srgbClr val="FF0000"/>
                          </a:solidFill>
                          <a:effectLst/>
                        </a:rPr>
                        <a:t>商務分析</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zh-TW" altLang="en-US" sz="1500" dirty="0">
                          <a:solidFill>
                            <a:srgbClr val="FF0000"/>
                          </a:solidFill>
                          <a:effectLst/>
                        </a:rPr>
                        <a:t>作業系統</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zh-TW" altLang="en-US" sz="1500">
                          <a:solidFill>
                            <a:srgbClr val="FF0000"/>
                          </a:solidFill>
                          <a:effectLst/>
                        </a:rPr>
                        <a:t>伺服器與儲存體</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zh-TW" altLang="en-US" sz="1500">
                          <a:solidFill>
                            <a:srgbClr val="FF0000"/>
                          </a:solidFill>
                          <a:effectLst/>
                        </a:rPr>
                        <a:t>網路防火牆</a:t>
                      </a:r>
                      <a:r>
                        <a:rPr lang="en-US" altLang="zh-TW" sz="1500">
                          <a:solidFill>
                            <a:srgbClr val="FF0000"/>
                          </a:solidFill>
                          <a:effectLst/>
                        </a:rPr>
                        <a:t>/</a:t>
                      </a:r>
                      <a:r>
                        <a:rPr lang="zh-TW" altLang="en-US" sz="1500">
                          <a:solidFill>
                            <a:srgbClr val="FF0000"/>
                          </a:solidFill>
                          <a:effectLst/>
                        </a:rPr>
                        <a:t>安全性</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tc>
                  <a:txBody>
                    <a:bodyPr/>
                    <a:lstStyle/>
                    <a:p>
                      <a:pPr fontAlgn="t"/>
                      <a:r>
                        <a:rPr lang="zh-TW" altLang="en-US" sz="1500" dirty="0">
                          <a:solidFill>
                            <a:srgbClr val="FF0000"/>
                          </a:solidFill>
                          <a:effectLst/>
                        </a:rPr>
                        <a:t>資料中心實體廠房</a:t>
                      </a:r>
                      <a:r>
                        <a:rPr lang="en-US" altLang="zh-TW" sz="1500" dirty="0">
                          <a:solidFill>
                            <a:srgbClr val="FF0000"/>
                          </a:solidFill>
                          <a:effectLst/>
                        </a:rPr>
                        <a:t>/</a:t>
                      </a:r>
                      <a:r>
                        <a:rPr lang="zh-TW" altLang="en-US" sz="1500" dirty="0">
                          <a:solidFill>
                            <a:srgbClr val="FF0000"/>
                          </a:solidFill>
                          <a:effectLst/>
                        </a:rPr>
                        <a:t>建築物</a:t>
                      </a:r>
                    </a:p>
                  </a:txBody>
                  <a:tcPr marL="96500" marR="96500" marT="96500" marB="96500">
                    <a:lnL>
                      <a:noFill/>
                    </a:lnL>
                    <a:lnR>
                      <a:noFill/>
                    </a:lnR>
                    <a:lnT w="19050" cap="flat" cmpd="sng" algn="ctr">
                      <a:solidFill>
                        <a:srgbClr val="A8A8AB"/>
                      </a:solidFill>
                      <a:prstDash val="solid"/>
                      <a:round/>
                      <a:headEnd type="none" w="med" len="med"/>
                      <a:tailEnd type="none" w="med" len="med"/>
                    </a:lnT>
                    <a:lnB w="19050" cap="flat" cmpd="sng" algn="ctr">
                      <a:solidFill>
                        <a:srgbClr val="A8A8AB"/>
                      </a:solidFill>
                      <a:prstDash val="solid"/>
                      <a:round/>
                      <a:headEnd type="none" w="med" len="med"/>
                      <a:tailEnd type="none" w="med" len="med"/>
                    </a:lnB>
                    <a:solidFill>
                      <a:srgbClr val="FFFFFF"/>
                    </a:solidFill>
                  </a:tcPr>
                </a:tc>
                <a:extLst>
                  <a:ext uri="{0D108BD9-81ED-4DB2-BD59-A6C34878D82A}">
                    <a16:rowId xmlns:a16="http://schemas.microsoft.com/office/drawing/2014/main" val="2284439824"/>
                  </a:ext>
                </a:extLst>
              </a:tr>
            </a:tbl>
          </a:graphicData>
        </a:graphic>
      </p:graphicFrame>
    </p:spTree>
    <p:extLst>
      <p:ext uri="{BB962C8B-B14F-4D97-AF65-F5344CB8AC3E}">
        <p14:creationId xmlns:p14="http://schemas.microsoft.com/office/powerpoint/2010/main" val="402615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smtClean="0">
                <a:latin typeface="微軟正黑體" panose="020B0604030504040204" pitchFamily="34" charset="-120"/>
                <a:ea typeface="微軟正黑體" panose="020B0604030504040204" pitchFamily="34" charset="-120"/>
              </a:rPr>
              <a:t>Adafruit</a:t>
            </a:r>
            <a:r>
              <a:rPr lang="en-US" altLang="zh-TW" cap="none" dirty="0" smtClean="0">
                <a:latin typeface="微軟正黑體" panose="020B0604030504040204" pitchFamily="34" charset="-120"/>
                <a:ea typeface="微軟正黑體" panose="020B0604030504040204" pitchFamily="34" charset="-120"/>
              </a:rPr>
              <a:t> </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Paas</a:t>
            </a:r>
            <a:r>
              <a:rPr lang="zh-TW" altLang="en-US" cap="none" dirty="0" smtClean="0">
                <a:latin typeface="微軟正黑體" panose="020B0604030504040204" pitchFamily="34" charset="-120"/>
                <a:ea typeface="微軟正黑體" panose="020B0604030504040204" pitchFamily="34" charset="-120"/>
              </a:rPr>
              <a:t>服務介紹</a:t>
            </a:r>
            <a:endParaRPr lang="zh-TW" altLang="en-US" cap="none" dirty="0">
              <a:latin typeface="微軟正黑體" panose="020B0604030504040204" pitchFamily="34" charset="-120"/>
              <a:ea typeface="微軟正黑體" panose="020B0604030504040204" pitchFamily="34" charset="-120"/>
            </a:endParaRPr>
          </a:p>
        </p:txBody>
      </p:sp>
      <p:pic>
        <p:nvPicPr>
          <p:cNvPr id="1026" name="Picture 2" descr="Adafruit IO Update: New Line Chart and Gauge Rendering @adafruitio #IoT «  Adafruit Industries – Makers, hackers, artists, designers and engineer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25747" y="2746852"/>
            <a:ext cx="5232957" cy="402431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482" y="1909050"/>
            <a:ext cx="4143718" cy="4325195"/>
          </a:xfrm>
          <a:prstGeom prst="rect">
            <a:avLst/>
          </a:prstGeom>
        </p:spPr>
      </p:pic>
      <p:pic>
        <p:nvPicPr>
          <p:cNvPr id="1028" name="Picture 4" descr="Arduino - 维基百科，自由的百科全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987" y="5841617"/>
            <a:ext cx="1084239" cy="738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初玩CircuitPython：給微控制器的「另一種」MicroPython — — 使用Adafruit Metro M4、Arduino  Nano-33 IoT 及Seeeduino XIAO | by Alan Wang | Medium"/>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9053" y="1878205"/>
            <a:ext cx="2059707" cy="782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三大程式語言--pyth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21" y="2271111"/>
            <a:ext cx="2392132" cy="10138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uby教學"/>
          <p:cNvPicPr>
            <a:picLocks noChangeAspect="1" noChangeArrowheads="1"/>
          </p:cNvPicPr>
          <p:nvPr/>
        </p:nvPicPr>
        <p:blipFill rotWithShape="1">
          <a:blip r:embed="rId7">
            <a:extLst>
              <a:ext uri="{28A0092B-C50C-407E-A947-70E740481C1C}">
                <a14:useLocalDpi xmlns:a14="http://schemas.microsoft.com/office/drawing/2010/main" val="0"/>
              </a:ext>
            </a:extLst>
          </a:blip>
          <a:srcRect b="14661"/>
          <a:stretch/>
        </p:blipFill>
        <p:spPr bwMode="auto">
          <a:xfrm>
            <a:off x="794072" y="3022093"/>
            <a:ext cx="1866900" cy="18207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de.js是什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572" y="4759009"/>
            <a:ext cx="2417175" cy="12085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earn GoLang - Google Play 應用程式"/>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0376" y="1114312"/>
            <a:ext cx="1547702" cy="154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7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pPr algn="l"/>
            <a:r>
              <a:rPr lang="en-US" altLang="zh-TW" cap="none" dirty="0" err="1" smtClean="0">
                <a:latin typeface="微軟正黑體" panose="020B0604030504040204" pitchFamily="34" charset="-120"/>
                <a:ea typeface="微軟正黑體" panose="020B0604030504040204" pitchFamily="34" charset="-120"/>
              </a:rPr>
              <a:t>Adafruit</a:t>
            </a:r>
            <a:r>
              <a:rPr lang="en-US" altLang="zh-TW" cap="none" dirty="0" smtClean="0">
                <a:latin typeface="微軟正黑體" panose="020B0604030504040204" pitchFamily="34" charset="-120"/>
                <a:ea typeface="微軟正黑體" panose="020B0604030504040204" pitchFamily="34" charset="-120"/>
              </a:rPr>
              <a:t> </a:t>
            </a:r>
            <a:r>
              <a:rPr lang="zh-TW" altLang="en-US" cap="none" dirty="0" smtClean="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 </a:t>
            </a:r>
            <a:r>
              <a:rPr lang="en-US" altLang="zh-TW" cap="none" dirty="0" err="1" smtClean="0">
                <a:latin typeface="微軟正黑體" panose="020B0604030504040204" pitchFamily="34" charset="-120"/>
                <a:ea typeface="微軟正黑體" panose="020B0604030504040204" pitchFamily="34" charset="-120"/>
              </a:rPr>
              <a:t>Paas</a:t>
            </a:r>
            <a:r>
              <a:rPr lang="zh-TW" altLang="en-US" cap="none" dirty="0" smtClean="0">
                <a:latin typeface="微軟正黑體" panose="020B0604030504040204" pitchFamily="34" charset="-120"/>
                <a:ea typeface="微軟正黑體" panose="020B0604030504040204" pitchFamily="34" charset="-120"/>
              </a:rPr>
              <a:t>服務介紹</a:t>
            </a:r>
            <a:endParaRPr lang="zh-TW" altLang="en-US" cap="none" dirty="0">
              <a:latin typeface="微軟正黑體" panose="020B0604030504040204" pitchFamily="34" charset="-120"/>
              <a:ea typeface="微軟正黑體" panose="020B0604030504040204" pitchFamily="34" charset="-120"/>
            </a:endParaRP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3457484532"/>
              </p:ext>
            </p:extLst>
          </p:nvPr>
        </p:nvGraphicFramePr>
        <p:xfrm>
          <a:off x="2561596" y="2275805"/>
          <a:ext cx="7586955" cy="2772713"/>
        </p:xfrm>
        <a:graphic>
          <a:graphicData uri="http://schemas.openxmlformats.org/drawingml/2006/table">
            <a:tbl>
              <a:tblPr firstCol="1">
                <a:tableStyleId>{35758FB7-9AC5-4552-8A53-C91805E547FA}</a:tableStyleId>
              </a:tblPr>
              <a:tblGrid>
                <a:gridCol w="2528985">
                  <a:extLst>
                    <a:ext uri="{9D8B030D-6E8A-4147-A177-3AD203B41FA5}">
                      <a16:colId xmlns:a16="http://schemas.microsoft.com/office/drawing/2014/main" val="20000"/>
                    </a:ext>
                  </a:extLst>
                </a:gridCol>
                <a:gridCol w="2528985">
                  <a:extLst>
                    <a:ext uri="{9D8B030D-6E8A-4147-A177-3AD203B41FA5}">
                      <a16:colId xmlns:a16="http://schemas.microsoft.com/office/drawing/2014/main" val="20001"/>
                    </a:ext>
                  </a:extLst>
                </a:gridCol>
                <a:gridCol w="2528985">
                  <a:extLst>
                    <a:ext uri="{9D8B030D-6E8A-4147-A177-3AD203B41FA5}">
                      <a16:colId xmlns:a16="http://schemas.microsoft.com/office/drawing/2014/main" val="20002"/>
                    </a:ext>
                  </a:extLst>
                </a:gridCol>
              </a:tblGrid>
              <a:tr h="467395">
                <a:tc>
                  <a:txBody>
                    <a:bodyPr/>
                    <a:lstStyle/>
                    <a:p>
                      <a:pPr algn="r">
                        <a:lnSpc>
                          <a:spcPct val="100000"/>
                        </a:lnSpc>
                      </a:pPr>
                      <a:r>
                        <a:rPr lang="zh-TW" altLang="en-US" sz="1500" dirty="0" smtClean="0">
                          <a:solidFill>
                            <a:schemeClr val="dk1"/>
                          </a:solidFill>
                          <a:effectLst/>
                        </a:rPr>
                        <a:t>費用</a:t>
                      </a:r>
                      <a:endParaRPr lang="zh-TW" altLang="en-US" sz="1500" dirty="0">
                        <a:solidFill>
                          <a:srgbClr val="777777"/>
                        </a:solidFill>
                        <a:effectLst/>
                      </a:endParaRPr>
                    </a:p>
                  </a:txBody>
                  <a:tcPr marL="76994" marR="76994" marT="38497" marB="38497" anchor="ctr"/>
                </a:tc>
                <a:tc>
                  <a:txBody>
                    <a:bodyPr/>
                    <a:lstStyle/>
                    <a:p>
                      <a:pPr algn="ctr">
                        <a:lnSpc>
                          <a:spcPct val="100000"/>
                        </a:lnSpc>
                      </a:pPr>
                      <a:r>
                        <a:rPr lang="zh-TW" altLang="en-US" sz="1500" dirty="0" smtClean="0">
                          <a:solidFill>
                            <a:schemeClr val="dk1"/>
                          </a:solidFill>
                          <a:effectLst/>
                        </a:rPr>
                        <a:t>免費</a:t>
                      </a:r>
                      <a:endParaRPr lang="zh-TW" altLang="en-US" sz="1500" dirty="0">
                        <a:solidFill>
                          <a:srgbClr val="777777"/>
                        </a:solidFill>
                        <a:effectLst/>
                      </a:endParaRPr>
                    </a:p>
                  </a:txBody>
                  <a:tcPr marL="76994" marR="76994" marT="38497" marB="38497" anchor="ctr"/>
                </a:tc>
                <a:tc>
                  <a:txBody>
                    <a:bodyPr/>
                    <a:lstStyle/>
                    <a:p>
                      <a:pPr algn="ctr">
                        <a:lnSpc>
                          <a:spcPct val="100000"/>
                        </a:lnSpc>
                      </a:pPr>
                      <a:r>
                        <a:rPr lang="zh-TW" altLang="en-US" sz="1500" dirty="0" smtClean="0"/>
                        <a:t>付費</a:t>
                      </a:r>
                      <a:endParaRPr lang="zh-TW" altLang="en-US" sz="1500" dirty="0"/>
                    </a:p>
                  </a:txBody>
                  <a:tcPr marL="76994" marR="76994" marT="38497" marB="38497" anchor="ctr"/>
                </a:tc>
                <a:extLst>
                  <a:ext uri="{0D108BD9-81ED-4DB2-BD59-A6C34878D82A}">
                    <a16:rowId xmlns:a16="http://schemas.microsoft.com/office/drawing/2014/main" val="10000"/>
                  </a:ext>
                </a:extLst>
              </a:tr>
              <a:tr h="489397">
                <a:tc>
                  <a:txBody>
                    <a:bodyPr/>
                    <a:lstStyle/>
                    <a:p>
                      <a:pPr algn="r"/>
                      <a:r>
                        <a:rPr lang="zh-TW" altLang="en-US" sz="1500" dirty="0">
                          <a:effectLst/>
                        </a:rPr>
                        <a:t>每分鐘可存取的資料筆數</a:t>
                      </a:r>
                      <a:endParaRPr lang="zh-TW" altLang="en-US" sz="1500" dirty="0">
                        <a:solidFill>
                          <a:srgbClr val="777777"/>
                        </a:solidFill>
                        <a:effectLst/>
                      </a:endParaRPr>
                    </a:p>
                  </a:txBody>
                  <a:tcPr marL="76994" marR="76994" marT="38497" marB="38497" anchor="ctr"/>
                </a:tc>
                <a:tc>
                  <a:txBody>
                    <a:bodyPr/>
                    <a:lstStyle/>
                    <a:p>
                      <a:pPr algn="ctr"/>
                      <a:r>
                        <a:rPr lang="en-US" altLang="zh-TW" sz="1500" dirty="0">
                          <a:effectLst/>
                        </a:rPr>
                        <a:t>30</a:t>
                      </a:r>
                      <a:endParaRPr lang="en-US" altLang="zh-TW" sz="1500" dirty="0">
                        <a:solidFill>
                          <a:srgbClr val="777777"/>
                        </a:solidFill>
                        <a:effectLst/>
                      </a:endParaRPr>
                    </a:p>
                  </a:txBody>
                  <a:tcPr marL="76994" marR="76994" marT="38497" marB="38497" anchor="ctr"/>
                </a:tc>
                <a:tc>
                  <a:txBody>
                    <a:bodyPr/>
                    <a:lstStyle/>
                    <a:p>
                      <a:pPr algn="ctr"/>
                      <a:r>
                        <a:rPr lang="en-US" altLang="zh-TW" sz="1500" dirty="0">
                          <a:effectLst/>
                        </a:rPr>
                        <a:t>60</a:t>
                      </a:r>
                      <a:endParaRPr lang="en-US" altLang="zh-TW" sz="1500" dirty="0">
                        <a:solidFill>
                          <a:srgbClr val="777777"/>
                        </a:solidFill>
                        <a:effectLst/>
                      </a:endParaRPr>
                    </a:p>
                  </a:txBody>
                  <a:tcPr marL="76994" marR="76994" marT="38497" marB="38497" anchor="ctr"/>
                </a:tc>
                <a:extLst>
                  <a:ext uri="{0D108BD9-81ED-4DB2-BD59-A6C34878D82A}">
                    <a16:rowId xmlns:a16="http://schemas.microsoft.com/office/drawing/2014/main" val="10001"/>
                  </a:ext>
                </a:extLst>
              </a:tr>
              <a:tr h="463640">
                <a:tc>
                  <a:txBody>
                    <a:bodyPr/>
                    <a:lstStyle/>
                    <a:p>
                      <a:pPr algn="r"/>
                      <a:r>
                        <a:rPr lang="zh-TW" altLang="en-US" sz="1500" dirty="0">
                          <a:effectLst/>
                        </a:rPr>
                        <a:t>資料保存天數</a:t>
                      </a:r>
                      <a:endParaRPr lang="zh-TW" altLang="en-US" sz="1500" dirty="0">
                        <a:solidFill>
                          <a:srgbClr val="777777"/>
                        </a:solidFill>
                        <a:effectLst/>
                      </a:endParaRPr>
                    </a:p>
                  </a:txBody>
                  <a:tcPr marL="76994" marR="76994" marT="38497" marB="38497" anchor="ctr"/>
                </a:tc>
                <a:tc>
                  <a:txBody>
                    <a:bodyPr/>
                    <a:lstStyle/>
                    <a:p>
                      <a:pPr algn="ctr"/>
                      <a:r>
                        <a:rPr lang="en-US" altLang="zh-TW" sz="1500" dirty="0">
                          <a:effectLst/>
                        </a:rPr>
                        <a:t>30</a:t>
                      </a:r>
                      <a:endParaRPr lang="en-US" altLang="zh-TW" sz="1500" dirty="0">
                        <a:solidFill>
                          <a:srgbClr val="777777"/>
                        </a:solidFill>
                        <a:effectLst/>
                      </a:endParaRPr>
                    </a:p>
                  </a:txBody>
                  <a:tcPr marL="76994" marR="76994" marT="38497" marB="38497" anchor="ctr"/>
                </a:tc>
                <a:tc>
                  <a:txBody>
                    <a:bodyPr/>
                    <a:lstStyle/>
                    <a:p>
                      <a:pPr algn="ctr"/>
                      <a:r>
                        <a:rPr lang="en-US" altLang="zh-TW" sz="1500" dirty="0">
                          <a:effectLst/>
                        </a:rPr>
                        <a:t>60</a:t>
                      </a:r>
                      <a:endParaRPr lang="en-US" altLang="zh-TW" sz="1500" dirty="0">
                        <a:solidFill>
                          <a:srgbClr val="777777"/>
                        </a:solidFill>
                        <a:effectLst/>
                      </a:endParaRPr>
                    </a:p>
                  </a:txBody>
                  <a:tcPr marL="76994" marR="76994" marT="38497" marB="38497" anchor="ctr"/>
                </a:tc>
                <a:extLst>
                  <a:ext uri="{0D108BD9-81ED-4DB2-BD59-A6C34878D82A}">
                    <a16:rowId xmlns:a16="http://schemas.microsoft.com/office/drawing/2014/main" val="10002"/>
                  </a:ext>
                </a:extLst>
              </a:tr>
              <a:tr h="476518">
                <a:tc>
                  <a:txBody>
                    <a:bodyPr/>
                    <a:lstStyle/>
                    <a:p>
                      <a:pPr algn="r"/>
                      <a:r>
                        <a:rPr lang="en-US" sz="1500" dirty="0">
                          <a:effectLst/>
                        </a:rPr>
                        <a:t>Feed(</a:t>
                      </a:r>
                      <a:r>
                        <a:rPr lang="zh-TW" altLang="en-US" sz="1500" dirty="0">
                          <a:effectLst/>
                        </a:rPr>
                        <a:t>節點</a:t>
                      </a:r>
                      <a:r>
                        <a:rPr lang="en-US" altLang="zh-TW" sz="1500" dirty="0">
                          <a:effectLst/>
                        </a:rPr>
                        <a:t>)</a:t>
                      </a:r>
                      <a:r>
                        <a:rPr lang="zh-TW" altLang="en-US" sz="1500" dirty="0">
                          <a:effectLst/>
                        </a:rPr>
                        <a:t>數量</a:t>
                      </a:r>
                      <a:endParaRPr lang="zh-TW" altLang="en-US" sz="1500" dirty="0">
                        <a:solidFill>
                          <a:srgbClr val="777777"/>
                        </a:solidFill>
                        <a:effectLst/>
                      </a:endParaRPr>
                    </a:p>
                  </a:txBody>
                  <a:tcPr marL="76994" marR="76994" marT="38497" marB="38497" anchor="ctr"/>
                </a:tc>
                <a:tc>
                  <a:txBody>
                    <a:bodyPr/>
                    <a:lstStyle/>
                    <a:p>
                      <a:pPr algn="ctr"/>
                      <a:r>
                        <a:rPr lang="en-US" altLang="zh-TW" sz="1500">
                          <a:effectLst/>
                        </a:rPr>
                        <a:t>10</a:t>
                      </a:r>
                      <a:endParaRPr lang="en-US" altLang="zh-TW" sz="1500">
                        <a:solidFill>
                          <a:srgbClr val="777777"/>
                        </a:solidFill>
                        <a:effectLst/>
                      </a:endParaRPr>
                    </a:p>
                  </a:txBody>
                  <a:tcPr marL="76994" marR="76994" marT="38497" marB="38497" anchor="ctr"/>
                </a:tc>
                <a:tc>
                  <a:txBody>
                    <a:bodyPr/>
                    <a:lstStyle/>
                    <a:p>
                      <a:pPr algn="ctr"/>
                      <a:r>
                        <a:rPr lang="zh-TW" altLang="en-US" sz="1500" dirty="0">
                          <a:effectLst/>
                        </a:rPr>
                        <a:t>無限制</a:t>
                      </a:r>
                      <a:endParaRPr lang="zh-TW" altLang="en-US" sz="1500" dirty="0">
                        <a:solidFill>
                          <a:srgbClr val="777777"/>
                        </a:solidFill>
                        <a:effectLst/>
                      </a:endParaRPr>
                    </a:p>
                  </a:txBody>
                  <a:tcPr marL="76994" marR="76994" marT="38497" marB="38497" anchor="ctr"/>
                </a:tc>
                <a:extLst>
                  <a:ext uri="{0D108BD9-81ED-4DB2-BD59-A6C34878D82A}">
                    <a16:rowId xmlns:a16="http://schemas.microsoft.com/office/drawing/2014/main" val="10003"/>
                  </a:ext>
                </a:extLst>
              </a:tr>
              <a:tr h="463639">
                <a:tc>
                  <a:txBody>
                    <a:bodyPr/>
                    <a:lstStyle/>
                    <a:p>
                      <a:pPr algn="r"/>
                      <a:r>
                        <a:rPr lang="en-US" sz="1500" dirty="0">
                          <a:effectLst/>
                        </a:rPr>
                        <a:t>Dashboard(</a:t>
                      </a:r>
                      <a:r>
                        <a:rPr lang="zh-TW" altLang="en-US" sz="1500" dirty="0">
                          <a:effectLst/>
                        </a:rPr>
                        <a:t>儀表板</a:t>
                      </a:r>
                      <a:r>
                        <a:rPr lang="en-US" altLang="zh-TW" sz="1500" dirty="0">
                          <a:effectLst/>
                        </a:rPr>
                        <a:t>)</a:t>
                      </a:r>
                      <a:r>
                        <a:rPr lang="zh-TW" altLang="en-US" sz="1500" dirty="0">
                          <a:effectLst/>
                        </a:rPr>
                        <a:t>數量</a:t>
                      </a:r>
                      <a:endParaRPr lang="zh-TW" altLang="en-US" sz="1500" dirty="0">
                        <a:solidFill>
                          <a:srgbClr val="777777"/>
                        </a:solidFill>
                        <a:effectLst/>
                      </a:endParaRPr>
                    </a:p>
                  </a:txBody>
                  <a:tcPr marL="76994" marR="76994" marT="38497" marB="38497" anchor="ctr"/>
                </a:tc>
                <a:tc>
                  <a:txBody>
                    <a:bodyPr/>
                    <a:lstStyle/>
                    <a:p>
                      <a:pPr algn="ctr"/>
                      <a:r>
                        <a:rPr lang="en-US" altLang="zh-TW" sz="1500">
                          <a:effectLst/>
                        </a:rPr>
                        <a:t>5</a:t>
                      </a:r>
                      <a:endParaRPr lang="en-US" altLang="zh-TW" sz="1500">
                        <a:solidFill>
                          <a:srgbClr val="777777"/>
                        </a:solidFill>
                        <a:effectLst/>
                      </a:endParaRPr>
                    </a:p>
                  </a:txBody>
                  <a:tcPr marL="76994" marR="76994" marT="38497" marB="38497" anchor="ctr"/>
                </a:tc>
                <a:tc>
                  <a:txBody>
                    <a:bodyPr/>
                    <a:lstStyle/>
                    <a:p>
                      <a:pPr algn="ctr"/>
                      <a:r>
                        <a:rPr lang="zh-TW" altLang="en-US" sz="1500" dirty="0">
                          <a:effectLst/>
                        </a:rPr>
                        <a:t>無限制</a:t>
                      </a:r>
                      <a:endParaRPr lang="zh-TW" altLang="en-US" sz="1500" dirty="0">
                        <a:solidFill>
                          <a:srgbClr val="777777"/>
                        </a:solidFill>
                        <a:effectLst/>
                      </a:endParaRPr>
                    </a:p>
                  </a:txBody>
                  <a:tcPr marL="76994" marR="76994" marT="38497" marB="38497" anchor="ctr"/>
                </a:tc>
                <a:extLst>
                  <a:ext uri="{0D108BD9-81ED-4DB2-BD59-A6C34878D82A}">
                    <a16:rowId xmlns:a16="http://schemas.microsoft.com/office/drawing/2014/main" val="10004"/>
                  </a:ext>
                </a:extLst>
              </a:tr>
              <a:tr h="412124">
                <a:tc>
                  <a:txBody>
                    <a:bodyPr/>
                    <a:lstStyle/>
                    <a:p>
                      <a:pPr algn="r"/>
                      <a:r>
                        <a:rPr lang="en-US" sz="1500" dirty="0">
                          <a:effectLst/>
                        </a:rPr>
                        <a:t>Trigger(</a:t>
                      </a:r>
                      <a:r>
                        <a:rPr lang="zh-TW" altLang="en-US" sz="1500" dirty="0">
                          <a:effectLst/>
                        </a:rPr>
                        <a:t>觸發</a:t>
                      </a:r>
                      <a:r>
                        <a:rPr lang="en-US" altLang="zh-TW" sz="1500" dirty="0">
                          <a:effectLst/>
                        </a:rPr>
                        <a:t>)</a:t>
                      </a:r>
                      <a:r>
                        <a:rPr lang="zh-TW" altLang="en-US" sz="1500" dirty="0">
                          <a:effectLst/>
                        </a:rPr>
                        <a:t>頻率</a:t>
                      </a:r>
                      <a:endParaRPr lang="zh-TW" altLang="en-US" sz="1500" dirty="0">
                        <a:solidFill>
                          <a:srgbClr val="777777"/>
                        </a:solidFill>
                        <a:effectLst/>
                      </a:endParaRPr>
                    </a:p>
                  </a:txBody>
                  <a:tcPr marL="76994" marR="76994" marT="38497" marB="38497" anchor="ctr"/>
                </a:tc>
                <a:tc>
                  <a:txBody>
                    <a:bodyPr/>
                    <a:lstStyle/>
                    <a:p>
                      <a:pPr algn="ctr"/>
                      <a:r>
                        <a:rPr lang="en-US" altLang="zh-TW" sz="1500">
                          <a:effectLst/>
                        </a:rPr>
                        <a:t>15</a:t>
                      </a:r>
                      <a:r>
                        <a:rPr lang="zh-TW" altLang="en-US" sz="1500">
                          <a:effectLst/>
                        </a:rPr>
                        <a:t>分鐘一次</a:t>
                      </a:r>
                      <a:endParaRPr lang="zh-TW" altLang="en-US" sz="1500">
                        <a:solidFill>
                          <a:srgbClr val="777777"/>
                        </a:solidFill>
                        <a:effectLst/>
                      </a:endParaRPr>
                    </a:p>
                  </a:txBody>
                  <a:tcPr marL="76994" marR="76994" marT="38497" marB="38497" anchor="ctr"/>
                </a:tc>
                <a:tc>
                  <a:txBody>
                    <a:bodyPr/>
                    <a:lstStyle/>
                    <a:p>
                      <a:pPr algn="ctr"/>
                      <a:r>
                        <a:rPr lang="en-US" altLang="zh-TW" sz="1500" dirty="0">
                          <a:effectLst/>
                        </a:rPr>
                        <a:t>5</a:t>
                      </a:r>
                      <a:r>
                        <a:rPr lang="zh-TW" altLang="en-US" sz="1500" dirty="0">
                          <a:effectLst/>
                        </a:rPr>
                        <a:t>秒一次</a:t>
                      </a:r>
                      <a:endParaRPr lang="zh-TW" altLang="en-US" sz="1500" dirty="0">
                        <a:solidFill>
                          <a:srgbClr val="777777"/>
                        </a:solidFill>
                        <a:effectLst/>
                      </a:endParaRPr>
                    </a:p>
                  </a:txBody>
                  <a:tcPr marL="76994" marR="76994" marT="38497" marB="38497" anchor="ctr"/>
                </a:tc>
                <a:extLst>
                  <a:ext uri="{0D108BD9-81ED-4DB2-BD59-A6C34878D82A}">
                    <a16:rowId xmlns:a16="http://schemas.microsoft.com/office/drawing/2014/main" val="10005"/>
                  </a:ext>
                </a:extLst>
              </a:tr>
            </a:tbl>
          </a:graphicData>
        </a:graphic>
      </p:graphicFrame>
      <p:sp>
        <p:nvSpPr>
          <p:cNvPr id="5" name="矩形 4"/>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2-1</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58360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TW" cap="none" dirty="0" err="1">
                <a:latin typeface="微軟正黑體" panose="020B0604030504040204" pitchFamily="34" charset="-120"/>
                <a:ea typeface="微軟正黑體" panose="020B0604030504040204" pitchFamily="34" charset="-120"/>
              </a:rPr>
              <a:t>Adafruit</a:t>
            </a:r>
            <a:r>
              <a:rPr lang="en-US" altLang="zh-TW" cap="none" dirty="0">
                <a:latin typeface="微軟正黑體" panose="020B0604030504040204" pitchFamily="34" charset="-120"/>
                <a:ea typeface="微軟正黑體" panose="020B0604030504040204" pitchFamily="34" charset="-120"/>
              </a:rPr>
              <a:t> </a:t>
            </a:r>
            <a:r>
              <a:rPr lang="zh-TW" altLang="en-US" cap="none" dirty="0">
                <a:latin typeface="微軟正黑體" panose="020B0604030504040204" pitchFamily="34" charset="-120"/>
                <a:ea typeface="微軟正黑體" panose="020B0604030504040204" pitchFamily="34" charset="-120"/>
              </a:rPr>
              <a:t> </a:t>
            </a:r>
            <a:r>
              <a:rPr lang="en-US" altLang="zh-TW" cap="none" dirty="0" smtClean="0">
                <a:latin typeface="微軟正黑體" panose="020B0604030504040204" pitchFamily="34" charset="-120"/>
                <a:ea typeface="微軟正黑體" panose="020B0604030504040204" pitchFamily="34" charset="-120"/>
              </a:rPr>
              <a:t>– </a:t>
            </a:r>
            <a:r>
              <a:rPr lang="zh-TW" altLang="en-US" cap="none" dirty="0" smtClean="0">
                <a:latin typeface="微軟正黑體" panose="020B0604030504040204" pitchFamily="34" charset="-120"/>
                <a:ea typeface="微軟正黑體" panose="020B0604030504040204" pitchFamily="34" charset="-120"/>
              </a:rPr>
              <a:t>免費</a:t>
            </a:r>
            <a:r>
              <a:rPr lang="zh-TW" altLang="en-US" cap="none" dirty="0">
                <a:latin typeface="微軟正黑體" panose="020B0604030504040204" pitchFamily="34" charset="-120"/>
                <a:ea typeface="微軟正黑體" panose="020B0604030504040204" pitchFamily="34" charset="-120"/>
              </a:rPr>
              <a:t>帳號</a:t>
            </a:r>
            <a:endParaRPr lang="zh-TW" altLang="en-US" dirty="0"/>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註冊</a:t>
            </a:r>
            <a:r>
              <a:rPr lang="zh-TW" altLang="en-US" dirty="0" smtClean="0">
                <a:latin typeface="微軟正黑體" panose="020B0604030504040204" pitchFamily="34" charset="-120"/>
                <a:ea typeface="微軟正黑體" panose="020B0604030504040204" pitchFamily="34" charset="-120"/>
              </a:rPr>
              <a:t>帳號 </a:t>
            </a:r>
            <a:r>
              <a:rPr lang="en-US" altLang="zh-TW" dirty="0" smtClean="0">
                <a:latin typeface="微軟正黑體" panose="020B0604030504040204" pitchFamily="34" charset="-120"/>
                <a:ea typeface="微軟正黑體" panose="020B0604030504040204" pitchFamily="34" charset="-120"/>
              </a:rPr>
              <a:t>https</a:t>
            </a:r>
            <a:r>
              <a:rPr lang="en-US" altLang="zh-TW" dirty="0">
                <a:latin typeface="微軟正黑體" panose="020B0604030504040204" pitchFamily="34" charset="-120"/>
                <a:ea typeface="微軟正黑體" panose="020B0604030504040204" pitchFamily="34" charset="-120"/>
              </a:rPr>
              <a:t>://accounts.adafruit.com/</a:t>
            </a:r>
            <a:endParaRPr lang="zh-TW" altLang="en-US" dirty="0">
              <a:latin typeface="微軟正黑體" panose="020B0604030504040204" pitchFamily="34" charset="-120"/>
              <a:ea typeface="微軟正黑體" panose="020B0604030504040204" pitchFamily="34" charset="-120"/>
            </a:endParaRPr>
          </a:p>
        </p:txBody>
      </p:sp>
      <p:sp>
        <p:nvSpPr>
          <p:cNvPr id="4" name="矩形 3"/>
          <p:cNvSpPr/>
          <p:nvPr/>
        </p:nvSpPr>
        <p:spPr>
          <a:xfrm>
            <a:off x="11011869" y="147935"/>
            <a:ext cx="1180131" cy="923330"/>
          </a:xfrm>
          <a:prstGeom prst="rect">
            <a:avLst/>
          </a:prstGeom>
          <a:noFill/>
        </p:spPr>
        <p:txBody>
          <a:bodyPr wrap="none" lIns="91440" tIns="45720" rIns="91440" bIns="45720">
            <a:spAutoFit/>
          </a:bodyPr>
          <a:lstStyle/>
          <a:p>
            <a:pPr algn="ctr"/>
            <a:r>
              <a:rPr lang="en-US" altLang="zh-TW" sz="5400" b="0" cap="none" spc="0" dirty="0" smtClean="0">
                <a:ln w="0"/>
                <a:solidFill>
                  <a:schemeClr val="accent5"/>
                </a:solidFill>
                <a:effectLst>
                  <a:outerShdw blurRad="38100" dist="19050" dir="2700000" algn="tl" rotWithShape="0">
                    <a:schemeClr val="dk1">
                      <a:alpha val="40000"/>
                    </a:schemeClr>
                  </a:outerShdw>
                </a:effectLst>
              </a:rPr>
              <a:t>2-2</a:t>
            </a:r>
            <a:endParaRPr lang="zh-TW" altLang="en-US" sz="5400" b="0" cap="none" spc="0" dirty="0">
              <a:ln w="0"/>
              <a:solidFill>
                <a:schemeClr val="accent5"/>
              </a:solidFill>
              <a:effectLst>
                <a:outerShdw blurRad="38100" dist="19050" dir="2700000" algn="tl" rotWithShape="0">
                  <a:schemeClr val="dk1">
                    <a:alpha val="40000"/>
                  </a:schemeClr>
                </a:outerShdw>
              </a:effectLst>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232" y="2745069"/>
            <a:ext cx="5749170" cy="3611513"/>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95" y="2745069"/>
            <a:ext cx="2397125" cy="2397125"/>
          </a:xfrm>
          <a:prstGeom prst="rect">
            <a:avLst/>
          </a:prstGeom>
        </p:spPr>
      </p:pic>
    </p:spTree>
    <p:extLst>
      <p:ext uri="{BB962C8B-B14F-4D97-AF65-F5344CB8AC3E}">
        <p14:creationId xmlns:p14="http://schemas.microsoft.com/office/powerpoint/2010/main" val="3446121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TM04033937[[fn=飛機雲]]</Template>
  <TotalTime>2135</TotalTime>
  <Words>941</Words>
  <Application>Microsoft Office PowerPoint</Application>
  <PresentationFormat>寬螢幕</PresentationFormat>
  <Paragraphs>230</Paragraphs>
  <Slides>39</Slides>
  <Notes>0</Notes>
  <HiddenSlides>0</HiddenSlides>
  <MMClips>6</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39</vt:i4>
      </vt:variant>
    </vt:vector>
  </HeadingPairs>
  <TitlesOfParts>
    <vt:vector size="45" baseType="lpstr">
      <vt:lpstr>Arial Unicode MS</vt:lpstr>
      <vt:lpstr>微軟正黑體</vt:lpstr>
      <vt:lpstr>新細明體</vt:lpstr>
      <vt:lpstr>Arial</vt:lpstr>
      <vt:lpstr>Century Gothic</vt:lpstr>
      <vt:lpstr>飛機雲</vt:lpstr>
      <vt:lpstr>物聯網雲端應用</vt:lpstr>
      <vt:lpstr>大綱 Overview</vt:lpstr>
      <vt:lpstr>IoT 平台架構</vt:lpstr>
      <vt:lpstr>IoT 平台架構</vt:lpstr>
      <vt:lpstr>Adafruit</vt:lpstr>
      <vt:lpstr>Adafruit  – Paas是什麼?</vt:lpstr>
      <vt:lpstr>Adafruit  – Paas服務介紹</vt:lpstr>
      <vt:lpstr>Adafruit  – Paas服務介紹</vt:lpstr>
      <vt:lpstr>Adafruit  – 免費帳號</vt:lpstr>
      <vt:lpstr>Adafruit  – 免費帳號</vt:lpstr>
      <vt:lpstr>Adafruit  – 建立裝置</vt:lpstr>
      <vt:lpstr>Adafruit  – 建立裝置</vt:lpstr>
      <vt:lpstr>Adafruit  – 建立裝置</vt:lpstr>
      <vt:lpstr>Adafruit  – 上傳資料</vt:lpstr>
      <vt:lpstr>Adafruit  – 上傳資料</vt:lpstr>
      <vt:lpstr>Adafruit  – 上傳資料 - MQTTBox</vt:lpstr>
      <vt:lpstr>Adafruit  – 上傳資料 - MQTTBox</vt:lpstr>
      <vt:lpstr>Adafruit  – 上傳資料 - MQTTBox</vt:lpstr>
      <vt:lpstr>Adafruit  – 上傳資料 - MQTTBox</vt:lpstr>
      <vt:lpstr>Adafruit  – Dashboard</vt:lpstr>
      <vt:lpstr>Adafruit  – Dashboard</vt:lpstr>
      <vt:lpstr>Adafruit  – Dashboard</vt:lpstr>
      <vt:lpstr>Adafruit  – Dashboard</vt:lpstr>
      <vt:lpstr>Adafruit  – Dashboard</vt:lpstr>
      <vt:lpstr>Adafruit  – Dashboard</vt:lpstr>
      <vt:lpstr>Python模擬物聯網裝置</vt:lpstr>
      <vt:lpstr>Python模擬物聯網裝置 - Google Colab</vt:lpstr>
      <vt:lpstr>Python模擬物聯網裝置 - Google Colab</vt:lpstr>
      <vt:lpstr>Python模擬物聯網裝置 - Google Colab</vt:lpstr>
      <vt:lpstr>Python模擬物聯網裝置 - Google Colab</vt:lpstr>
      <vt:lpstr>Python模擬物聯網裝置 - Google Colab</vt:lpstr>
      <vt:lpstr>Python模擬物聯網裝置 - Google Colab</vt:lpstr>
      <vt:lpstr>Python模擬物聯網裝置 - Google Colab</vt:lpstr>
      <vt:lpstr>Python模擬物聯網裝置 – MQTT broker 建置</vt:lpstr>
      <vt:lpstr>Python模擬物聯網裝置 – MQTT broker 建置</vt:lpstr>
      <vt:lpstr>硬體應用</vt:lpstr>
      <vt:lpstr>硬體應用 – ESP8266/ESP32 Arduino系列</vt:lpstr>
      <vt:lpstr>問題與討論</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物聯網雲端應用</dc:title>
  <dc:creator>皓程 楊</dc:creator>
  <cp:lastModifiedBy>HC</cp:lastModifiedBy>
  <cp:revision>150</cp:revision>
  <dcterms:created xsi:type="dcterms:W3CDTF">2021-10-09T01:34:04Z</dcterms:created>
  <dcterms:modified xsi:type="dcterms:W3CDTF">2021-12-28T02:36:39Z</dcterms:modified>
</cp:coreProperties>
</file>